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72" r:id="rId2"/>
    <p:sldId id="293" r:id="rId3"/>
    <p:sldId id="295" r:id="rId4"/>
    <p:sldId id="276" r:id="rId5"/>
    <p:sldId id="287" r:id="rId6"/>
    <p:sldId id="278" r:id="rId7"/>
    <p:sldId id="277" r:id="rId8"/>
    <p:sldId id="296" r:id="rId9"/>
    <p:sldId id="282" r:id="rId10"/>
    <p:sldId id="302" r:id="rId11"/>
    <p:sldId id="299" r:id="rId12"/>
    <p:sldId id="286" r:id="rId13"/>
    <p:sldId id="290" r:id="rId14"/>
    <p:sldId id="303" r:id="rId15"/>
    <p:sldId id="292" r:id="rId1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sa Wernstedt" initials="LW" lastIdx="12" clrIdx="0">
    <p:extLst>
      <p:ext uri="{19B8F6BF-5375-455C-9EA6-DF929625EA0E}">
        <p15:presenceInfo xmlns:p15="http://schemas.microsoft.com/office/powerpoint/2012/main" userId="S-1-5-21-566471241-3275263604-4084024728-7011" providerId="AD"/>
      </p:ext>
    </p:extLst>
  </p:cmAuthor>
  <p:cmAuthor id="2" name="Josefine Larsson" initials="JL" lastIdx="1" clrIdx="1">
    <p:extLst>
      <p:ext uri="{19B8F6BF-5375-455C-9EA6-DF929625EA0E}">
        <p15:presenceInfo xmlns:p15="http://schemas.microsoft.com/office/powerpoint/2012/main" userId="S-1-5-21-566471241-3275263604-4084024728-705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FD730"/>
    <a:srgbClr val="BF7D30"/>
    <a:srgbClr val="FF6600"/>
    <a:srgbClr val="CCCC00"/>
    <a:srgbClr val="FCEE21"/>
    <a:srgbClr val="FD5F5F"/>
    <a:srgbClr val="FF0066"/>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673" autoAdjust="0"/>
    <p:restoredTop sz="84953" autoAdjust="0"/>
  </p:normalViewPr>
  <p:slideViewPr>
    <p:cSldViewPr snapToGrid="0">
      <p:cViewPr varScale="1">
        <p:scale>
          <a:sx n="64" d="100"/>
          <a:sy n="64" d="100"/>
        </p:scale>
        <p:origin x="992" y="44"/>
      </p:cViewPr>
      <p:guideLst>
        <p:guide orient="horz" pos="2160"/>
        <p:guide pos="3840"/>
      </p:guideLst>
    </p:cSldViewPr>
  </p:slideViewPr>
  <p:outlineViewPr>
    <p:cViewPr>
      <p:scale>
        <a:sx n="33" d="100"/>
        <a:sy n="33" d="100"/>
      </p:scale>
      <p:origin x="0" y="-35648"/>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p:scale>
          <a:sx n="100" d="100"/>
          <a:sy n="100" d="100"/>
        </p:scale>
        <p:origin x="1620" y="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ADD5E27-4FC2-4F8D-B11C-0C441BFA7C45}" type="datetimeFigureOut">
              <a:rPr lang="sv-SE" smtClean="0"/>
              <a:t>2021-11-26</a:t>
            </a:fld>
            <a:endParaRPr lang="sv-SE"/>
          </a:p>
        </p:txBody>
      </p:sp>
      <p:sp>
        <p:nvSpPr>
          <p:cNvPr id="4" name="Platshållare för sidfo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67657DB-2B3A-4104-B829-9788FA940981}" type="slidenum">
              <a:rPr lang="sv-SE" smtClean="0"/>
              <a:t>‹#›</a:t>
            </a:fld>
            <a:endParaRPr lang="sv-SE"/>
          </a:p>
        </p:txBody>
      </p:sp>
    </p:spTree>
    <p:extLst>
      <p:ext uri="{BB962C8B-B14F-4D97-AF65-F5344CB8AC3E}">
        <p14:creationId xmlns:p14="http://schemas.microsoft.com/office/powerpoint/2010/main" val="29425152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295970-F7DE-46D2-A788-722CF85ADA3B}" type="datetimeFigureOut">
              <a:rPr lang="sv-SE" smtClean="0"/>
              <a:t>2021-11-26</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91B41E-3449-4D4A-8AFD-C407E7227911}" type="slidenum">
              <a:rPr lang="sv-SE" smtClean="0"/>
              <a:t>‹#›</a:t>
            </a:fld>
            <a:endParaRPr lang="sv-SE"/>
          </a:p>
        </p:txBody>
      </p:sp>
    </p:spTree>
    <p:extLst>
      <p:ext uri="{BB962C8B-B14F-4D97-AF65-F5344CB8AC3E}">
        <p14:creationId xmlns:p14="http://schemas.microsoft.com/office/powerpoint/2010/main" val="338630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BC91B41E-3449-4D4A-8AFD-C407E7227911}" type="slidenum">
              <a:rPr lang="sv-SE" smtClean="0"/>
              <a:t>1</a:t>
            </a:fld>
            <a:endParaRPr lang="sv-SE"/>
          </a:p>
        </p:txBody>
      </p:sp>
    </p:spTree>
    <p:extLst>
      <p:ext uri="{BB962C8B-B14F-4D97-AF65-F5344CB8AC3E}">
        <p14:creationId xmlns:p14="http://schemas.microsoft.com/office/powerpoint/2010/main" val="38912447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44 veckor motsvarar ett års heltidsstudier.</a:t>
            </a:r>
            <a:r>
              <a:rPr lang="sv-SE" baseline="0" dirty="0" smtClean="0"/>
              <a:t> </a:t>
            </a:r>
          </a:p>
          <a:p>
            <a:r>
              <a:rPr lang="sv-SE" baseline="0" dirty="0" smtClean="0"/>
              <a:t>Inkomstbasbelopp (IBB) fastställs av regeringen och räknas upp varje år. Summan per månad som anges är räknad på 2021 års IBB.</a:t>
            </a:r>
            <a:endParaRPr lang="sv-SE" dirty="0"/>
          </a:p>
        </p:txBody>
      </p:sp>
      <p:sp>
        <p:nvSpPr>
          <p:cNvPr id="4" name="Platshållare för bildnummer 3"/>
          <p:cNvSpPr>
            <a:spLocks noGrp="1"/>
          </p:cNvSpPr>
          <p:nvPr>
            <p:ph type="sldNum" sz="quarter" idx="10"/>
          </p:nvPr>
        </p:nvSpPr>
        <p:spPr/>
        <p:txBody>
          <a:bodyPr/>
          <a:lstStyle/>
          <a:p>
            <a:fld id="{BC91B41E-3449-4D4A-8AFD-C407E7227911}" type="slidenum">
              <a:rPr lang="sv-SE" smtClean="0"/>
              <a:t>10</a:t>
            </a:fld>
            <a:endParaRPr lang="sv-SE"/>
          </a:p>
        </p:txBody>
      </p:sp>
    </p:spTree>
    <p:extLst>
      <p:ext uri="{BB962C8B-B14F-4D97-AF65-F5344CB8AC3E}">
        <p14:creationId xmlns:p14="http://schemas.microsoft.com/office/powerpoint/2010/main" val="1314457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latin typeface="Arial" panose="020B0604020202020204" pitchFamily="34" charset="0"/>
                <a:cs typeface="Arial" panose="020B0604020202020204" pitchFamily="34" charset="0"/>
              </a:rPr>
              <a:t>För</a:t>
            </a:r>
            <a:r>
              <a:rPr lang="sv-SE" baseline="0" dirty="0" smtClean="0">
                <a:latin typeface="Arial" panose="020B0604020202020204" pitchFamily="34" charset="0"/>
                <a:cs typeface="Arial" panose="020B0604020202020204" pitchFamily="34" charset="0"/>
              </a:rPr>
              <a:t> villkor se sid 10, för målgrupp se sid 5. </a:t>
            </a:r>
          </a:p>
          <a:p>
            <a:r>
              <a:rPr lang="sv-SE" baseline="0" dirty="0" smtClean="0">
                <a:latin typeface="Arial" panose="020B0604020202020204" pitchFamily="34" charset="0"/>
                <a:cs typeface="Arial" panose="020B0604020202020204" pitchFamily="34" charset="0"/>
              </a:rPr>
              <a:t>Kan nyttjas upp till det man blir 60 år, och i viss mån till man blir 62, skillnad jämfört med det statliga omställningsstödet.</a:t>
            </a:r>
            <a:endParaRPr lang="sv-SE" dirty="0" smtClean="0">
              <a:latin typeface="Arial" panose="020B0604020202020204" pitchFamily="34" charset="0"/>
              <a:cs typeface="Arial" panose="020B0604020202020204" pitchFamily="34" charset="0"/>
            </a:endParaRPr>
          </a:p>
          <a:p>
            <a:r>
              <a:rPr lang="sv-SE" dirty="0" smtClean="0">
                <a:latin typeface="Arial" panose="020B0604020202020204" pitchFamily="34" charset="0"/>
                <a:cs typeface="Arial" panose="020B0604020202020204" pitchFamily="34" charset="0"/>
              </a:rPr>
              <a:t>Andra inkomster än lön, till exempel föräldrapenning, får tillgodoräknas som motsvarande förvärvsarbete under högst 24 månader.</a:t>
            </a:r>
            <a:r>
              <a:rPr lang="sv-SE" baseline="0" dirty="0" smtClean="0">
                <a:latin typeface="Arial" panose="020B0604020202020204" pitchFamily="34" charset="0"/>
                <a:cs typeface="Arial" panose="020B0604020202020204" pitchFamily="34" charset="0"/>
              </a:rPr>
              <a:t> </a:t>
            </a:r>
            <a:endParaRPr lang="sv-SE" b="0" baseline="0" dirty="0" smtClean="0"/>
          </a:p>
          <a:p>
            <a:r>
              <a:rPr lang="sv-SE" b="0" baseline="0" dirty="0" smtClean="0"/>
              <a:t>IBB = inkomstbasbelopp, som för 2021 ligger på 68 200 kr.</a:t>
            </a:r>
            <a:endParaRPr lang="sv-SE" sz="1200" baseline="0" dirty="0" smtClean="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smtClean="0">
                <a:latin typeface="Arial" panose="020B0604020202020204" pitchFamily="34" charset="0"/>
                <a:cs typeface="Arial" panose="020B0604020202020204" pitchFamily="34" charset="0"/>
              </a:rPr>
              <a:t>Man kan söka stödet från </a:t>
            </a:r>
            <a:r>
              <a:rPr lang="sv-SE" sz="1200" b="1" dirty="0" smtClean="0">
                <a:latin typeface="Arial" panose="020B0604020202020204" pitchFamily="34" charset="0"/>
                <a:cs typeface="Arial" panose="020B0604020202020204" pitchFamily="34" charset="0"/>
              </a:rPr>
              <a:t>1 oktober 2022 </a:t>
            </a:r>
            <a:r>
              <a:rPr lang="sv-SE" sz="1200" dirty="0" smtClean="0">
                <a:latin typeface="Arial" panose="020B0604020202020204" pitchFamily="34" charset="0"/>
                <a:cs typeface="Arial" panose="020B0604020202020204" pitchFamily="34" charset="0"/>
              </a:rPr>
              <a:t>för studier som startar tidigast </a:t>
            </a:r>
            <a:r>
              <a:rPr lang="sv-SE" sz="1200" b="1" dirty="0" smtClean="0">
                <a:latin typeface="Arial" panose="020B0604020202020204" pitchFamily="34" charset="0"/>
                <a:cs typeface="Arial" panose="020B0604020202020204" pitchFamily="34" charset="0"/>
              </a:rPr>
              <a:t>1 januari 2023</a:t>
            </a:r>
            <a:r>
              <a:rPr lang="sv-SE" sz="1200" dirty="0" smtClean="0">
                <a:latin typeface="Arial" panose="020B0604020202020204" pitchFamily="34" charset="0"/>
                <a:cs typeface="Arial" panose="020B0604020202020204" pitchFamily="34" charset="0"/>
              </a:rPr>
              <a:t>.</a:t>
            </a:r>
            <a:endParaRPr lang="sv-SE" baseline="0" dirty="0" smtClean="0"/>
          </a:p>
          <a:p>
            <a:r>
              <a:rPr lang="sv-SE" b="0" baseline="0" dirty="0" smtClean="0"/>
              <a:t>Förbund som står utanför huvudavtalet är Seko, Byggnads, Transport och Fastighetsanställdas förbund.</a:t>
            </a:r>
          </a:p>
        </p:txBody>
      </p:sp>
      <p:sp>
        <p:nvSpPr>
          <p:cNvPr id="4" name="Platshållare för bildnummer 3"/>
          <p:cNvSpPr>
            <a:spLocks noGrp="1"/>
          </p:cNvSpPr>
          <p:nvPr>
            <p:ph type="sldNum" sz="quarter" idx="10"/>
          </p:nvPr>
        </p:nvSpPr>
        <p:spPr/>
        <p:txBody>
          <a:bodyPr/>
          <a:lstStyle/>
          <a:p>
            <a:fld id="{BC91B41E-3449-4D4A-8AFD-C407E7227911}" type="slidenum">
              <a:rPr lang="sv-SE" smtClean="0"/>
              <a:t>11</a:t>
            </a:fld>
            <a:endParaRPr lang="sv-SE"/>
          </a:p>
        </p:txBody>
      </p:sp>
    </p:spTree>
    <p:extLst>
      <p:ext uri="{BB962C8B-B14F-4D97-AF65-F5344CB8AC3E}">
        <p14:creationId xmlns:p14="http://schemas.microsoft.com/office/powerpoint/2010/main" val="36923996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Man kan välja att studera exempelvis 30 eller 55 procent av heltid, men</a:t>
            </a:r>
            <a:r>
              <a:rPr lang="sv-SE" baseline="0" dirty="0" smtClean="0"/>
              <a:t> bidraget blir då på 20 respektive 50 procent av inkomsten. </a:t>
            </a:r>
          </a:p>
          <a:p>
            <a:r>
              <a:rPr lang="sv-SE" baseline="0" dirty="0" smtClean="0"/>
              <a:t>Gäller både det grundläggande omställningsstudiestödet och det kompletterande studiestödet.</a:t>
            </a:r>
            <a:endParaRPr lang="sv-SE" dirty="0"/>
          </a:p>
        </p:txBody>
      </p:sp>
      <p:sp>
        <p:nvSpPr>
          <p:cNvPr id="4" name="Platshållare för bildnummer 3"/>
          <p:cNvSpPr>
            <a:spLocks noGrp="1"/>
          </p:cNvSpPr>
          <p:nvPr>
            <p:ph type="sldNum" sz="quarter" idx="10"/>
          </p:nvPr>
        </p:nvSpPr>
        <p:spPr/>
        <p:txBody>
          <a:bodyPr/>
          <a:lstStyle/>
          <a:p>
            <a:fld id="{BC91B41E-3449-4D4A-8AFD-C407E7227911}" type="slidenum">
              <a:rPr lang="sv-SE" smtClean="0"/>
              <a:t>12</a:t>
            </a:fld>
            <a:endParaRPr lang="sv-SE"/>
          </a:p>
        </p:txBody>
      </p:sp>
    </p:spTree>
    <p:extLst>
      <p:ext uri="{BB962C8B-B14F-4D97-AF65-F5344CB8AC3E}">
        <p14:creationId xmlns:p14="http://schemas.microsoft.com/office/powerpoint/2010/main" val="24897164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aseline="0" dirty="0" smtClean="0"/>
              <a:t>Gäller både det grundläggande omställningsstudiestödet och det kompletterande studiestödet.</a:t>
            </a:r>
            <a:endParaRPr lang="sv-SE" dirty="0"/>
          </a:p>
        </p:txBody>
      </p:sp>
      <p:sp>
        <p:nvSpPr>
          <p:cNvPr id="4" name="Platshållare för bildnummer 3"/>
          <p:cNvSpPr>
            <a:spLocks noGrp="1"/>
          </p:cNvSpPr>
          <p:nvPr>
            <p:ph type="sldNum" sz="quarter" idx="10"/>
          </p:nvPr>
        </p:nvSpPr>
        <p:spPr/>
        <p:txBody>
          <a:bodyPr/>
          <a:lstStyle/>
          <a:p>
            <a:fld id="{BC91B41E-3449-4D4A-8AFD-C407E7227911}" type="slidenum">
              <a:rPr lang="sv-SE" smtClean="0"/>
              <a:t>13</a:t>
            </a:fld>
            <a:endParaRPr lang="sv-SE"/>
          </a:p>
        </p:txBody>
      </p:sp>
    </p:spTree>
    <p:extLst>
      <p:ext uri="{BB962C8B-B14F-4D97-AF65-F5344CB8AC3E}">
        <p14:creationId xmlns:p14="http://schemas.microsoft.com/office/powerpoint/2010/main" val="23222157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smtClean="0">
                <a:latin typeface="Arial" panose="020B0604020202020204" pitchFamily="34" charset="0"/>
                <a:cs typeface="Arial" panose="020B0604020202020204" pitchFamily="34" charset="0"/>
              </a:rPr>
              <a:t>De andra omställningsstudiestöden kräver att utbildningen varar under minst en vecka.</a:t>
            </a:r>
          </a:p>
          <a:p>
            <a:endParaRPr lang="sv-SE" b="0" baseline="0" dirty="0" smtClean="0"/>
          </a:p>
        </p:txBody>
      </p:sp>
      <p:sp>
        <p:nvSpPr>
          <p:cNvPr id="4" name="Platshållare för bildnummer 3"/>
          <p:cNvSpPr>
            <a:spLocks noGrp="1"/>
          </p:cNvSpPr>
          <p:nvPr>
            <p:ph type="sldNum" sz="quarter" idx="10"/>
          </p:nvPr>
        </p:nvSpPr>
        <p:spPr/>
        <p:txBody>
          <a:bodyPr/>
          <a:lstStyle/>
          <a:p>
            <a:fld id="{BC91B41E-3449-4D4A-8AFD-C407E7227911}" type="slidenum">
              <a:rPr lang="sv-SE" smtClean="0"/>
              <a:t>14</a:t>
            </a:fld>
            <a:endParaRPr lang="sv-SE"/>
          </a:p>
        </p:txBody>
      </p:sp>
    </p:spTree>
    <p:extLst>
      <p:ext uri="{BB962C8B-B14F-4D97-AF65-F5344CB8AC3E}">
        <p14:creationId xmlns:p14="http://schemas.microsoft.com/office/powerpoint/2010/main" val="2538731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En</a:t>
            </a:r>
            <a:r>
              <a:rPr lang="sv-SE" baseline="0" dirty="0" smtClean="0"/>
              <a:t> helhetsbild över hur systemet kommer att se ut när det kommer på plats. Observera att förbund som inte skrivit på huvudavtalet inte får AGB till visstidsanställda.</a:t>
            </a:r>
            <a:endParaRPr lang="sv-SE" dirty="0"/>
          </a:p>
        </p:txBody>
      </p:sp>
      <p:sp>
        <p:nvSpPr>
          <p:cNvPr id="4" name="Platshållare för bildnummer 3"/>
          <p:cNvSpPr>
            <a:spLocks noGrp="1"/>
          </p:cNvSpPr>
          <p:nvPr>
            <p:ph type="sldNum" sz="quarter" idx="10"/>
          </p:nvPr>
        </p:nvSpPr>
        <p:spPr/>
        <p:txBody>
          <a:bodyPr/>
          <a:lstStyle/>
          <a:p>
            <a:fld id="{BC91B41E-3449-4D4A-8AFD-C407E7227911}" type="slidenum">
              <a:rPr lang="sv-SE" smtClean="0"/>
              <a:t>15</a:t>
            </a:fld>
            <a:endParaRPr lang="sv-SE"/>
          </a:p>
        </p:txBody>
      </p:sp>
    </p:spTree>
    <p:extLst>
      <p:ext uri="{BB962C8B-B14F-4D97-AF65-F5344CB8AC3E}">
        <p14:creationId xmlns:p14="http://schemas.microsoft.com/office/powerpoint/2010/main" val="35596020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Förslagen till det nya systemet utgör delar av resultatet av förhandlingar mellan arbetsmarknadens parter, det vill säga tjänstemännen (PTK), LO-förbunden och Svenskt </a:t>
            </a:r>
            <a:r>
              <a:rPr lang="sv-SE" dirty="0" smtClean="0"/>
              <a:t>Näringsliv</a:t>
            </a:r>
            <a:r>
              <a:rPr lang="sv-SE" dirty="0"/>
              <a:t>. Förhandlingarna resulterade i det så kallade huvudavtalet (ibland kallat partsöverenskommelsen) som sedan har legat till grund för </a:t>
            </a:r>
            <a:r>
              <a:rPr lang="sv-SE" dirty="0" smtClean="0"/>
              <a:t>regeringens</a:t>
            </a:r>
            <a:r>
              <a:rPr lang="sv-SE" baseline="0" dirty="0" smtClean="0"/>
              <a:t> utredningar vars förslag presenterades i juni</a:t>
            </a:r>
            <a:r>
              <a:rPr lang="sv-SE" dirty="0" smtClean="0"/>
              <a:t>. </a:t>
            </a:r>
            <a:r>
              <a:rPr lang="sv-SE" dirty="0"/>
              <a:t>IF Metall har deltagit aktivt i förhandlingarna mellan parterna och i hög grad påverkat huvudavtalets innehåll. I och med att IF Metall var ett av de förbund som gick före och skrev på avtalet först har förbundet också varit med i regeringens process med att utforma lagförslagen. Att aktivt kunna påverka </a:t>
            </a:r>
            <a:r>
              <a:rPr lang="sv-SE" dirty="0" smtClean="0"/>
              <a:t>processen </a:t>
            </a:r>
            <a:r>
              <a:rPr lang="sv-SE" dirty="0"/>
              <a:t>har varit avgörande för att få fram så bra förslag som möjligt för IF Metalls medlemmar.  </a:t>
            </a:r>
          </a:p>
        </p:txBody>
      </p:sp>
      <p:sp>
        <p:nvSpPr>
          <p:cNvPr id="4" name="Platshållare för bildnummer 3"/>
          <p:cNvSpPr>
            <a:spLocks noGrp="1"/>
          </p:cNvSpPr>
          <p:nvPr>
            <p:ph type="sldNum" sz="quarter" idx="10"/>
          </p:nvPr>
        </p:nvSpPr>
        <p:spPr/>
        <p:txBody>
          <a:bodyPr/>
          <a:lstStyle/>
          <a:p>
            <a:fld id="{BC91B41E-3449-4D4A-8AFD-C407E7227911}" type="slidenum">
              <a:rPr lang="sv-SE" smtClean="0"/>
              <a:t>2</a:t>
            </a:fld>
            <a:endParaRPr lang="sv-SE"/>
          </a:p>
        </p:txBody>
      </p:sp>
    </p:spTree>
    <p:extLst>
      <p:ext uri="{BB962C8B-B14F-4D97-AF65-F5344CB8AC3E}">
        <p14:creationId xmlns:p14="http://schemas.microsoft.com/office/powerpoint/2010/main" val="4580151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a:xfrm>
            <a:off x="685800" y="4400550"/>
            <a:ext cx="5486400" cy="4502530"/>
          </a:xfrm>
        </p:spPr>
        <p:txBody>
          <a:bodyPr/>
          <a:lstStyle/>
          <a:p>
            <a:r>
              <a:rPr lang="sv-SE" dirty="0"/>
              <a:t>Arbetsgivarna inom IF Metalls avtalsområden har i många år gett uttryck för att de vill anställa, men att de inte hittar individer med rätt kompetens. IF Metall har jobbat och jobbar med detta på olika sätt genom avtalslösningar, satsningar på </a:t>
            </a:r>
            <a:r>
              <a:rPr lang="sv-SE" dirty="0" smtClean="0"/>
              <a:t>Teknik- </a:t>
            </a:r>
            <a:r>
              <a:rPr lang="sv-SE" dirty="0"/>
              <a:t>och </a:t>
            </a:r>
            <a:r>
              <a:rPr lang="sv-SE" dirty="0" smtClean="0"/>
              <a:t>Motorbranschcollege </a:t>
            </a:r>
            <a:r>
              <a:rPr lang="sv-SE" dirty="0"/>
              <a:t>med mera. Det är dock tydligt att det behövs mer och att även staten, utöver parterna, måste ta ansvar för att göra det möjligt för industriarbetarna att vidareutbilda sig inom sitt yrke eller ställa om till ett nytt. Därför har det nya systemet flera fördelar: </a:t>
            </a:r>
          </a:p>
          <a:p>
            <a:pPr marL="0" indent="0">
              <a:buFont typeface="Arial" panose="020B0604020202020204" pitchFamily="34" charset="0"/>
              <a:buNone/>
            </a:pPr>
            <a:endParaRPr lang="sv-SE" dirty="0"/>
          </a:p>
          <a:p>
            <a:pPr marL="171450" lvl="0" indent="-171450">
              <a:buFont typeface="Arial" panose="020B0604020202020204" pitchFamily="34" charset="0"/>
              <a:buChar char="•"/>
            </a:pPr>
            <a:r>
              <a:rPr lang="sv-SE" dirty="0"/>
              <a:t>Medlemmarna kan utvecklas på sin arbetsplats och bygga på sin kompetens och få mer kvalificerade arbetsuppgifter eller lära sig ny teknik när produktionen ställer om. Det innebär inte bara personlig utveckling utan också möjlighet att påverka sin </a:t>
            </a:r>
            <a:r>
              <a:rPr lang="sv-SE" dirty="0" smtClean="0"/>
              <a:t>lön,</a:t>
            </a:r>
            <a:r>
              <a:rPr lang="sv-SE" baseline="0" dirty="0" smtClean="0"/>
              <a:t> </a:t>
            </a:r>
            <a:r>
              <a:rPr lang="sv-SE" dirty="0" smtClean="0"/>
              <a:t>och därmed också sin pension, </a:t>
            </a:r>
            <a:r>
              <a:rPr lang="sv-SE" dirty="0"/>
              <a:t>till det bättre. Högre kompetens innebär också att man, om man måste eller vill byta jobb, får lättare att få ett nytt industrijobb och tryggheten ökar.</a:t>
            </a:r>
          </a:p>
          <a:p>
            <a:pPr marL="0" indent="0">
              <a:buFont typeface="Arial" panose="020B0604020202020204" pitchFamily="34" charset="0"/>
              <a:buNone/>
            </a:pPr>
            <a:endParaRPr lang="sv-SE" dirty="0"/>
          </a:p>
          <a:p>
            <a:pPr marL="171450" lvl="0" indent="-171450">
              <a:buFont typeface="Arial" panose="020B0604020202020204" pitchFamily="34" charset="0"/>
              <a:buChar char="•"/>
            </a:pPr>
            <a:r>
              <a:rPr lang="sv-SE" dirty="0" smtClean="0"/>
              <a:t>Industriarbete kan vara tungt och farligt</a:t>
            </a:r>
            <a:r>
              <a:rPr lang="sv-SE" baseline="0" dirty="0" smtClean="0"/>
              <a:t> och vårt </a:t>
            </a:r>
            <a:r>
              <a:rPr lang="sv-SE" dirty="0" smtClean="0"/>
              <a:t>arbete för en bättre arbetsmiljö till trots</a:t>
            </a:r>
            <a:r>
              <a:rPr lang="sv-SE" baseline="0" dirty="0" smtClean="0"/>
              <a:t> </a:t>
            </a:r>
            <a:r>
              <a:rPr lang="sv-SE" dirty="0" smtClean="0"/>
              <a:t>leder det ibland till skador</a:t>
            </a:r>
            <a:r>
              <a:rPr lang="sv-SE" baseline="0" dirty="0" smtClean="0"/>
              <a:t> som gör det svårt </a:t>
            </a:r>
            <a:r>
              <a:rPr lang="sv-SE" dirty="0" smtClean="0"/>
              <a:t>att fortsätta jobba inom industrin</a:t>
            </a:r>
            <a:r>
              <a:rPr lang="sv-SE" baseline="0" dirty="0" smtClean="0"/>
              <a:t>.</a:t>
            </a:r>
            <a:r>
              <a:rPr lang="sv-SE" dirty="0" smtClean="0"/>
              <a:t> Det</a:t>
            </a:r>
            <a:r>
              <a:rPr lang="sv-SE" baseline="0" dirty="0" smtClean="0"/>
              <a:t> nya systemet ger möjlighet att ställa om </a:t>
            </a:r>
            <a:r>
              <a:rPr lang="sv-SE" dirty="0" smtClean="0"/>
              <a:t>mitt </a:t>
            </a:r>
            <a:r>
              <a:rPr lang="sv-SE" dirty="0"/>
              <a:t>i </a:t>
            </a:r>
            <a:r>
              <a:rPr lang="sv-SE" dirty="0" smtClean="0"/>
              <a:t>det</a:t>
            </a:r>
            <a:r>
              <a:rPr lang="sv-SE" baseline="0" dirty="0" smtClean="0"/>
              <a:t> </a:t>
            </a:r>
            <a:r>
              <a:rPr lang="sv-SE" dirty="0" smtClean="0"/>
              <a:t>aktiva arbetslivet. Man får chans att </a:t>
            </a:r>
            <a:r>
              <a:rPr lang="sv-SE" dirty="0"/>
              <a:t>lära sig något </a:t>
            </a:r>
            <a:r>
              <a:rPr lang="sv-SE" dirty="0" smtClean="0"/>
              <a:t>nytt,</a:t>
            </a:r>
            <a:r>
              <a:rPr lang="sv-SE" baseline="0" dirty="0" smtClean="0"/>
              <a:t> mindre tungt, </a:t>
            </a:r>
            <a:r>
              <a:rPr lang="sv-SE" dirty="0" smtClean="0"/>
              <a:t>och </a:t>
            </a:r>
            <a:r>
              <a:rPr lang="sv-SE" dirty="0"/>
              <a:t>få jobb inom helt andra delar av </a:t>
            </a:r>
            <a:r>
              <a:rPr lang="sv-SE" dirty="0" smtClean="0"/>
              <a:t>arbetsmarknaden.</a:t>
            </a:r>
            <a:r>
              <a:rPr lang="sv-SE" baseline="0" dirty="0" smtClean="0"/>
              <a:t> På så sätt kan arbetslivet </a:t>
            </a:r>
            <a:r>
              <a:rPr lang="sv-SE" dirty="0" smtClean="0"/>
              <a:t>fortsätta och man</a:t>
            </a:r>
            <a:r>
              <a:rPr lang="sv-SE" baseline="0" dirty="0" smtClean="0"/>
              <a:t> </a:t>
            </a:r>
            <a:r>
              <a:rPr lang="sv-SE" dirty="0" smtClean="0"/>
              <a:t>får </a:t>
            </a:r>
            <a:r>
              <a:rPr lang="sv-SE" dirty="0"/>
              <a:t>lön och därmed även pension på en rimlig </a:t>
            </a:r>
            <a:r>
              <a:rPr lang="sv-SE" dirty="0" smtClean="0"/>
              <a:t>nivå.</a:t>
            </a:r>
            <a:endParaRPr lang="sv-SE" dirty="0"/>
          </a:p>
          <a:p>
            <a:pPr marL="0" indent="0">
              <a:buFont typeface="Arial" panose="020B0604020202020204" pitchFamily="34" charset="0"/>
              <a:buNone/>
            </a:pPr>
            <a:endParaRPr lang="sv-SE" dirty="0"/>
          </a:p>
          <a:p>
            <a:pPr marL="171450" lvl="0" indent="-171450">
              <a:buFont typeface="Arial" panose="020B0604020202020204" pitchFamily="34" charset="0"/>
              <a:buChar char="•"/>
            </a:pPr>
            <a:r>
              <a:rPr lang="sv-SE" dirty="0"/>
              <a:t>Att fler industriarbetare bygger på sin kompetens, hänger med i den tekniska utvecklingen och digitala omställningen, leder också till att minska den brist på kompetens som arbetsgivarna upplever. Det leder i sin tur till att företagen kan växa, vågar satsa i Sverige och anställer fler.</a:t>
            </a:r>
          </a:p>
          <a:p>
            <a:pPr marL="171450" indent="-171450">
              <a:buFont typeface="Arial" panose="020B0604020202020204" pitchFamily="34" charset="0"/>
              <a:buChar char="•"/>
            </a:pPr>
            <a:endParaRPr lang="sv-SE" dirty="0"/>
          </a:p>
        </p:txBody>
      </p:sp>
      <p:sp>
        <p:nvSpPr>
          <p:cNvPr id="4" name="Platshållare för bildnummer 3"/>
          <p:cNvSpPr>
            <a:spLocks noGrp="1"/>
          </p:cNvSpPr>
          <p:nvPr>
            <p:ph type="sldNum" sz="quarter" idx="10"/>
          </p:nvPr>
        </p:nvSpPr>
        <p:spPr/>
        <p:txBody>
          <a:bodyPr/>
          <a:lstStyle/>
          <a:p>
            <a:fld id="{BC91B41E-3449-4D4A-8AFD-C407E7227911}" type="slidenum">
              <a:rPr lang="sv-SE" smtClean="0"/>
              <a:t>3</a:t>
            </a:fld>
            <a:endParaRPr lang="sv-SE"/>
          </a:p>
        </p:txBody>
      </p:sp>
    </p:spTree>
    <p:extLst>
      <p:ext uri="{BB962C8B-B14F-4D97-AF65-F5344CB8AC3E}">
        <p14:creationId xmlns:p14="http://schemas.microsoft.com/office/powerpoint/2010/main" val="29061906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BC91B41E-3449-4D4A-8AFD-C407E7227911}" type="slidenum">
              <a:rPr lang="sv-SE" smtClean="0"/>
              <a:t>4</a:t>
            </a:fld>
            <a:endParaRPr lang="sv-SE"/>
          </a:p>
        </p:txBody>
      </p:sp>
    </p:spTree>
    <p:extLst>
      <p:ext uri="{BB962C8B-B14F-4D97-AF65-F5344CB8AC3E}">
        <p14:creationId xmlns:p14="http://schemas.microsoft.com/office/powerpoint/2010/main" val="37524346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aseline="0" dirty="0" smtClean="0"/>
              <a:t>Utredningarna föreslår att inte bara den som blivit uppsagd på grund av arbetsbrist kan få grundläggande omställnings- och kompetensstöd. Även den vars </a:t>
            </a:r>
            <a:r>
              <a:rPr lang="sv-SE" dirty="0" smtClean="0"/>
              <a:t>anställning</a:t>
            </a:r>
            <a:r>
              <a:rPr lang="sv-SE" baseline="0" dirty="0" smtClean="0"/>
              <a:t> har upphört </a:t>
            </a:r>
            <a:r>
              <a:rPr lang="sv-SE" dirty="0" smtClean="0"/>
              <a:t>till </a:t>
            </a:r>
            <a:r>
              <a:rPr lang="sv-SE" dirty="0"/>
              <a:t>exempel </a:t>
            </a:r>
            <a:r>
              <a:rPr lang="sv-SE" dirty="0" smtClean="0"/>
              <a:t>på grund </a:t>
            </a:r>
            <a:r>
              <a:rPr lang="sv-SE" baseline="0" dirty="0" smtClean="0"/>
              <a:t>av </a:t>
            </a:r>
            <a:r>
              <a:rPr lang="sv-SE" dirty="0" smtClean="0"/>
              <a:t>en </a:t>
            </a:r>
            <a:r>
              <a:rPr lang="sv-SE" dirty="0"/>
              <a:t>överenskommelse mellan arbetsgivare </a:t>
            </a:r>
            <a:r>
              <a:rPr lang="sv-SE" dirty="0" smtClean="0"/>
              <a:t>och anställd </a:t>
            </a:r>
            <a:r>
              <a:rPr lang="sv-SE" dirty="0"/>
              <a:t>eller på </a:t>
            </a:r>
            <a:r>
              <a:rPr lang="sv-SE" dirty="0" smtClean="0"/>
              <a:t>grund av ohälsa </a:t>
            </a:r>
            <a:r>
              <a:rPr lang="sv-SE" dirty="0"/>
              <a:t>eller </a:t>
            </a:r>
            <a:r>
              <a:rPr lang="sv-SE" dirty="0" smtClean="0"/>
              <a:t>sjukdom</a:t>
            </a:r>
            <a:r>
              <a:rPr lang="sv-SE" baseline="0" dirty="0" smtClean="0"/>
              <a:t> kan få stöd.</a:t>
            </a:r>
            <a:r>
              <a:rPr lang="sv-SE" dirty="0" smtClean="0"/>
              <a:t> Det</a:t>
            </a:r>
            <a:r>
              <a:rPr lang="sv-SE" baseline="0" dirty="0" smtClean="0"/>
              <a:t> spelar ingen roll om man har, eller har haft, en tillsvidareanställning eller en tidsbegränsad anställning. Kompetensstöd kan också ges till den som är anställd och vars anställning inte är på väg att upphöra.</a:t>
            </a:r>
            <a:endParaRPr lang="sv-SE" dirty="0"/>
          </a:p>
        </p:txBody>
      </p:sp>
      <p:sp>
        <p:nvSpPr>
          <p:cNvPr id="4" name="Platshållare för bildnummer 3"/>
          <p:cNvSpPr>
            <a:spLocks noGrp="1"/>
          </p:cNvSpPr>
          <p:nvPr>
            <p:ph type="sldNum" sz="quarter" idx="10"/>
          </p:nvPr>
        </p:nvSpPr>
        <p:spPr/>
        <p:txBody>
          <a:bodyPr/>
          <a:lstStyle/>
          <a:p>
            <a:fld id="{BC91B41E-3449-4D4A-8AFD-C407E7227911}" type="slidenum">
              <a:rPr lang="sv-SE" smtClean="0"/>
              <a:t>5</a:t>
            </a:fld>
            <a:endParaRPr lang="sv-SE"/>
          </a:p>
        </p:txBody>
      </p:sp>
    </p:spTree>
    <p:extLst>
      <p:ext uri="{BB962C8B-B14F-4D97-AF65-F5344CB8AC3E}">
        <p14:creationId xmlns:p14="http://schemas.microsoft.com/office/powerpoint/2010/main" val="38497378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 </a:t>
            </a:r>
          </a:p>
          <a:p>
            <a:endParaRPr lang="sv-SE" dirty="0"/>
          </a:p>
        </p:txBody>
      </p:sp>
      <p:sp>
        <p:nvSpPr>
          <p:cNvPr id="4" name="Platshållare för bildnummer 3"/>
          <p:cNvSpPr>
            <a:spLocks noGrp="1"/>
          </p:cNvSpPr>
          <p:nvPr>
            <p:ph type="sldNum" sz="quarter" idx="10"/>
          </p:nvPr>
        </p:nvSpPr>
        <p:spPr/>
        <p:txBody>
          <a:bodyPr/>
          <a:lstStyle/>
          <a:p>
            <a:fld id="{BC91B41E-3449-4D4A-8AFD-C407E7227911}" type="slidenum">
              <a:rPr lang="sv-SE" smtClean="0"/>
              <a:t>6</a:t>
            </a:fld>
            <a:endParaRPr lang="sv-SE"/>
          </a:p>
        </p:txBody>
      </p:sp>
    </p:spTree>
    <p:extLst>
      <p:ext uri="{BB962C8B-B14F-4D97-AF65-F5344CB8AC3E}">
        <p14:creationId xmlns:p14="http://schemas.microsoft.com/office/powerpoint/2010/main" val="18683981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Tjänsterna som ingår i </a:t>
            </a:r>
            <a:r>
              <a:rPr lang="sv-SE" dirty="0" smtClean="0"/>
              <a:t>det grundläggande</a:t>
            </a:r>
            <a:r>
              <a:rPr lang="sv-SE" baseline="0" dirty="0" smtClean="0"/>
              <a:t> </a:t>
            </a:r>
            <a:r>
              <a:rPr lang="sv-SE" dirty="0" smtClean="0"/>
              <a:t>systemet motsvarar ungefär som </a:t>
            </a:r>
            <a:r>
              <a:rPr lang="sv-SE" dirty="0"/>
              <a:t>vårt omställningsstöd via TSL ser ut i dag. </a:t>
            </a:r>
          </a:p>
        </p:txBody>
      </p:sp>
      <p:sp>
        <p:nvSpPr>
          <p:cNvPr id="4" name="Platshållare för bildnummer 3"/>
          <p:cNvSpPr>
            <a:spLocks noGrp="1"/>
          </p:cNvSpPr>
          <p:nvPr>
            <p:ph type="sldNum" sz="quarter" idx="10"/>
          </p:nvPr>
        </p:nvSpPr>
        <p:spPr/>
        <p:txBody>
          <a:bodyPr/>
          <a:lstStyle/>
          <a:p>
            <a:fld id="{BC91B41E-3449-4D4A-8AFD-C407E7227911}" type="slidenum">
              <a:rPr lang="sv-SE" smtClean="0"/>
              <a:t>7</a:t>
            </a:fld>
            <a:endParaRPr lang="sv-SE"/>
          </a:p>
        </p:txBody>
      </p:sp>
    </p:spTree>
    <p:extLst>
      <p:ext uri="{BB962C8B-B14F-4D97-AF65-F5344CB8AC3E}">
        <p14:creationId xmlns:p14="http://schemas.microsoft.com/office/powerpoint/2010/main" val="28276756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BC91B41E-3449-4D4A-8AFD-C407E7227911}" type="slidenum">
              <a:rPr lang="sv-SE" smtClean="0"/>
              <a:t>8</a:t>
            </a:fld>
            <a:endParaRPr lang="sv-SE"/>
          </a:p>
        </p:txBody>
      </p:sp>
    </p:spTree>
    <p:extLst>
      <p:ext uri="{BB962C8B-B14F-4D97-AF65-F5344CB8AC3E}">
        <p14:creationId xmlns:p14="http://schemas.microsoft.com/office/powerpoint/2010/main" val="540116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BC91B41E-3449-4D4A-8AFD-C407E7227911}" type="slidenum">
              <a:rPr lang="sv-SE" smtClean="0"/>
              <a:t>9</a:t>
            </a:fld>
            <a:endParaRPr lang="sv-SE"/>
          </a:p>
        </p:txBody>
      </p:sp>
    </p:spTree>
    <p:extLst>
      <p:ext uri="{BB962C8B-B14F-4D97-AF65-F5344CB8AC3E}">
        <p14:creationId xmlns:p14="http://schemas.microsoft.com/office/powerpoint/2010/main" val="9686684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smtClean="0"/>
              <a:t>Klicka här för att ändra format</a:t>
            </a:r>
            <a:endParaRPr lang="sv-SE"/>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E16FC65F-5CDC-4577-B488-D8AAAD52A7FF}" type="datetimeFigureOut">
              <a:rPr lang="sv-SE" smtClean="0"/>
              <a:t>2021-11-26</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AE4B6012-336A-4E6B-AE48-0F5BBE7623B4}" type="slidenum">
              <a:rPr lang="sv-SE" smtClean="0"/>
              <a:t>‹#›</a:t>
            </a:fld>
            <a:endParaRPr lang="sv-SE" dirty="0"/>
          </a:p>
        </p:txBody>
      </p:sp>
    </p:spTree>
    <p:extLst>
      <p:ext uri="{BB962C8B-B14F-4D97-AF65-F5344CB8AC3E}">
        <p14:creationId xmlns:p14="http://schemas.microsoft.com/office/powerpoint/2010/main" val="461654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E16FC65F-5CDC-4577-B488-D8AAAD52A7FF}" type="datetimeFigureOut">
              <a:rPr lang="sv-SE" smtClean="0"/>
              <a:t>2021-11-26</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AE4B6012-336A-4E6B-AE48-0F5BBE7623B4}" type="slidenum">
              <a:rPr lang="sv-SE" smtClean="0"/>
              <a:t>‹#›</a:t>
            </a:fld>
            <a:endParaRPr lang="sv-SE" dirty="0"/>
          </a:p>
        </p:txBody>
      </p:sp>
    </p:spTree>
    <p:extLst>
      <p:ext uri="{BB962C8B-B14F-4D97-AF65-F5344CB8AC3E}">
        <p14:creationId xmlns:p14="http://schemas.microsoft.com/office/powerpoint/2010/main" val="3942553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E16FC65F-5CDC-4577-B488-D8AAAD52A7FF}" type="datetimeFigureOut">
              <a:rPr lang="sv-SE" smtClean="0"/>
              <a:t>2021-11-26</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AE4B6012-336A-4E6B-AE48-0F5BBE7623B4}" type="slidenum">
              <a:rPr lang="sv-SE" smtClean="0"/>
              <a:t>‹#›</a:t>
            </a:fld>
            <a:endParaRPr lang="sv-SE" dirty="0"/>
          </a:p>
        </p:txBody>
      </p:sp>
    </p:spTree>
    <p:extLst>
      <p:ext uri="{BB962C8B-B14F-4D97-AF65-F5344CB8AC3E}">
        <p14:creationId xmlns:p14="http://schemas.microsoft.com/office/powerpoint/2010/main" val="337635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E16FC65F-5CDC-4577-B488-D8AAAD52A7FF}" type="datetimeFigureOut">
              <a:rPr lang="sv-SE" smtClean="0"/>
              <a:t>2021-11-26</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AE4B6012-336A-4E6B-AE48-0F5BBE7623B4}" type="slidenum">
              <a:rPr lang="sv-SE" smtClean="0"/>
              <a:t>‹#›</a:t>
            </a:fld>
            <a:endParaRPr lang="sv-SE" dirty="0"/>
          </a:p>
        </p:txBody>
      </p:sp>
    </p:spTree>
    <p:extLst>
      <p:ext uri="{BB962C8B-B14F-4D97-AF65-F5344CB8AC3E}">
        <p14:creationId xmlns:p14="http://schemas.microsoft.com/office/powerpoint/2010/main" val="1101838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smtClean="0"/>
              <a:t>Klicka här för att ändra format</a:t>
            </a:r>
            <a:endParaRPr lang="sv-SE"/>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E16FC65F-5CDC-4577-B488-D8AAAD52A7FF}" type="datetimeFigureOut">
              <a:rPr lang="sv-SE" smtClean="0"/>
              <a:t>2021-11-26</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AE4B6012-336A-4E6B-AE48-0F5BBE7623B4}" type="slidenum">
              <a:rPr lang="sv-SE" smtClean="0"/>
              <a:t>‹#›</a:t>
            </a:fld>
            <a:endParaRPr lang="sv-SE" dirty="0"/>
          </a:p>
        </p:txBody>
      </p:sp>
    </p:spTree>
    <p:extLst>
      <p:ext uri="{BB962C8B-B14F-4D97-AF65-F5344CB8AC3E}">
        <p14:creationId xmlns:p14="http://schemas.microsoft.com/office/powerpoint/2010/main" val="1683287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838200" y="1825625"/>
            <a:ext cx="5181600" cy="435133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6172200" y="1825625"/>
            <a:ext cx="5181600" cy="435133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E16FC65F-5CDC-4577-B488-D8AAAD52A7FF}" type="datetimeFigureOut">
              <a:rPr lang="sv-SE" smtClean="0"/>
              <a:t>2021-11-26</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AE4B6012-336A-4E6B-AE48-0F5BBE7623B4}" type="slidenum">
              <a:rPr lang="sv-SE" smtClean="0"/>
              <a:t>‹#›</a:t>
            </a:fld>
            <a:endParaRPr lang="sv-SE" dirty="0"/>
          </a:p>
        </p:txBody>
      </p:sp>
    </p:spTree>
    <p:extLst>
      <p:ext uri="{BB962C8B-B14F-4D97-AF65-F5344CB8AC3E}">
        <p14:creationId xmlns:p14="http://schemas.microsoft.com/office/powerpoint/2010/main" val="728391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smtClean="0"/>
              <a:t>Klicka här för att ändra format</a:t>
            </a:r>
            <a:endParaRPr lang="sv-SE"/>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839788" y="2505075"/>
            <a:ext cx="5157787" cy="368458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E16FC65F-5CDC-4577-B488-D8AAAD52A7FF}" type="datetimeFigureOut">
              <a:rPr lang="sv-SE" smtClean="0"/>
              <a:t>2021-11-26</a:t>
            </a:fld>
            <a:endParaRPr lang="sv-SE" dirty="0"/>
          </a:p>
        </p:txBody>
      </p:sp>
      <p:sp>
        <p:nvSpPr>
          <p:cNvPr id="8" name="Platshållare för sidfot 7"/>
          <p:cNvSpPr>
            <a:spLocks noGrp="1"/>
          </p:cNvSpPr>
          <p:nvPr>
            <p:ph type="ftr" sz="quarter" idx="11"/>
          </p:nvPr>
        </p:nvSpPr>
        <p:spPr/>
        <p:txBody>
          <a:bodyPr/>
          <a:lstStyle/>
          <a:p>
            <a:endParaRPr lang="sv-SE" dirty="0"/>
          </a:p>
        </p:txBody>
      </p:sp>
      <p:sp>
        <p:nvSpPr>
          <p:cNvPr id="9" name="Platshållare för bildnummer 8"/>
          <p:cNvSpPr>
            <a:spLocks noGrp="1"/>
          </p:cNvSpPr>
          <p:nvPr>
            <p:ph type="sldNum" sz="quarter" idx="12"/>
          </p:nvPr>
        </p:nvSpPr>
        <p:spPr/>
        <p:txBody>
          <a:bodyPr/>
          <a:lstStyle/>
          <a:p>
            <a:fld id="{AE4B6012-336A-4E6B-AE48-0F5BBE7623B4}" type="slidenum">
              <a:rPr lang="sv-SE" smtClean="0"/>
              <a:t>‹#›</a:t>
            </a:fld>
            <a:endParaRPr lang="sv-SE" dirty="0"/>
          </a:p>
        </p:txBody>
      </p:sp>
    </p:spTree>
    <p:extLst>
      <p:ext uri="{BB962C8B-B14F-4D97-AF65-F5344CB8AC3E}">
        <p14:creationId xmlns:p14="http://schemas.microsoft.com/office/powerpoint/2010/main" val="2206707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E16FC65F-5CDC-4577-B488-D8AAAD52A7FF}" type="datetimeFigureOut">
              <a:rPr lang="sv-SE" smtClean="0"/>
              <a:t>2021-11-26</a:t>
            </a:fld>
            <a:endParaRPr lang="sv-SE" dirty="0"/>
          </a:p>
        </p:txBody>
      </p:sp>
      <p:sp>
        <p:nvSpPr>
          <p:cNvPr id="4" name="Platshållare för sidfot 3"/>
          <p:cNvSpPr>
            <a:spLocks noGrp="1"/>
          </p:cNvSpPr>
          <p:nvPr>
            <p:ph type="ftr" sz="quarter" idx="11"/>
          </p:nvPr>
        </p:nvSpPr>
        <p:spPr/>
        <p:txBody>
          <a:bodyPr/>
          <a:lstStyle/>
          <a:p>
            <a:endParaRPr lang="sv-SE" dirty="0"/>
          </a:p>
        </p:txBody>
      </p:sp>
      <p:sp>
        <p:nvSpPr>
          <p:cNvPr id="5" name="Platshållare för bildnummer 4"/>
          <p:cNvSpPr>
            <a:spLocks noGrp="1"/>
          </p:cNvSpPr>
          <p:nvPr>
            <p:ph type="sldNum" sz="quarter" idx="12"/>
          </p:nvPr>
        </p:nvSpPr>
        <p:spPr/>
        <p:txBody>
          <a:bodyPr/>
          <a:lstStyle/>
          <a:p>
            <a:fld id="{AE4B6012-336A-4E6B-AE48-0F5BBE7623B4}" type="slidenum">
              <a:rPr lang="sv-SE" smtClean="0"/>
              <a:t>‹#›</a:t>
            </a:fld>
            <a:endParaRPr lang="sv-SE" dirty="0"/>
          </a:p>
        </p:txBody>
      </p:sp>
    </p:spTree>
    <p:extLst>
      <p:ext uri="{BB962C8B-B14F-4D97-AF65-F5344CB8AC3E}">
        <p14:creationId xmlns:p14="http://schemas.microsoft.com/office/powerpoint/2010/main" val="2179514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E16FC65F-5CDC-4577-B488-D8AAAD52A7FF}" type="datetimeFigureOut">
              <a:rPr lang="sv-SE" smtClean="0"/>
              <a:t>2021-11-26</a:t>
            </a:fld>
            <a:endParaRPr lang="sv-SE" dirty="0"/>
          </a:p>
        </p:txBody>
      </p:sp>
      <p:sp>
        <p:nvSpPr>
          <p:cNvPr id="3" name="Platshållare för sidfot 2"/>
          <p:cNvSpPr>
            <a:spLocks noGrp="1"/>
          </p:cNvSpPr>
          <p:nvPr>
            <p:ph type="ftr" sz="quarter" idx="11"/>
          </p:nvPr>
        </p:nvSpPr>
        <p:spPr/>
        <p:txBody>
          <a:bodyPr/>
          <a:lstStyle/>
          <a:p>
            <a:endParaRPr lang="sv-SE" dirty="0"/>
          </a:p>
        </p:txBody>
      </p:sp>
      <p:sp>
        <p:nvSpPr>
          <p:cNvPr id="4" name="Platshållare för bildnummer 3"/>
          <p:cNvSpPr>
            <a:spLocks noGrp="1"/>
          </p:cNvSpPr>
          <p:nvPr>
            <p:ph type="sldNum" sz="quarter" idx="12"/>
          </p:nvPr>
        </p:nvSpPr>
        <p:spPr/>
        <p:txBody>
          <a:bodyPr/>
          <a:lstStyle/>
          <a:p>
            <a:fld id="{AE4B6012-336A-4E6B-AE48-0F5BBE7623B4}" type="slidenum">
              <a:rPr lang="sv-SE" smtClean="0"/>
              <a:t>‹#›</a:t>
            </a:fld>
            <a:endParaRPr lang="sv-SE" dirty="0"/>
          </a:p>
        </p:txBody>
      </p:sp>
    </p:spTree>
    <p:extLst>
      <p:ext uri="{BB962C8B-B14F-4D97-AF65-F5344CB8AC3E}">
        <p14:creationId xmlns:p14="http://schemas.microsoft.com/office/powerpoint/2010/main" val="27461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E16FC65F-5CDC-4577-B488-D8AAAD52A7FF}" type="datetimeFigureOut">
              <a:rPr lang="sv-SE" smtClean="0"/>
              <a:t>2021-11-26</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AE4B6012-336A-4E6B-AE48-0F5BBE7623B4}" type="slidenum">
              <a:rPr lang="sv-SE" smtClean="0"/>
              <a:t>‹#›</a:t>
            </a:fld>
            <a:endParaRPr lang="sv-SE" dirty="0"/>
          </a:p>
        </p:txBody>
      </p:sp>
    </p:spTree>
    <p:extLst>
      <p:ext uri="{BB962C8B-B14F-4D97-AF65-F5344CB8AC3E}">
        <p14:creationId xmlns:p14="http://schemas.microsoft.com/office/powerpoint/2010/main" val="2546903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dirty="0" smtClean="0"/>
              <a:t>Klicka på ikonen för att lägga till en bild</a:t>
            </a:r>
            <a:endParaRPr lang="sv-SE" dirty="0"/>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E16FC65F-5CDC-4577-B488-D8AAAD52A7FF}" type="datetimeFigureOut">
              <a:rPr lang="sv-SE" smtClean="0"/>
              <a:t>2021-11-26</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AE4B6012-336A-4E6B-AE48-0F5BBE7623B4}" type="slidenum">
              <a:rPr lang="sv-SE" smtClean="0"/>
              <a:t>‹#›</a:t>
            </a:fld>
            <a:endParaRPr lang="sv-SE" dirty="0"/>
          </a:p>
        </p:txBody>
      </p:sp>
    </p:spTree>
    <p:extLst>
      <p:ext uri="{BB962C8B-B14F-4D97-AF65-F5344CB8AC3E}">
        <p14:creationId xmlns:p14="http://schemas.microsoft.com/office/powerpoint/2010/main" val="1030803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6FC65F-5CDC-4577-B488-D8AAAD52A7FF}" type="datetimeFigureOut">
              <a:rPr lang="sv-SE" smtClean="0"/>
              <a:t>2021-11-26</a:t>
            </a:fld>
            <a:endParaRPr lang="sv-SE" dirty="0"/>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dirty="0"/>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4B6012-336A-4E6B-AE48-0F5BBE7623B4}" type="slidenum">
              <a:rPr lang="sv-SE" smtClean="0"/>
              <a:t>‹#›</a:t>
            </a:fld>
            <a:endParaRPr lang="sv-SE" dirty="0"/>
          </a:p>
        </p:txBody>
      </p:sp>
    </p:spTree>
    <p:extLst>
      <p:ext uri="{BB962C8B-B14F-4D97-AF65-F5344CB8AC3E}">
        <p14:creationId xmlns:p14="http://schemas.microsoft.com/office/powerpoint/2010/main" val="1980818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dirty="0"/>
          </a:p>
        </p:txBody>
      </p:sp>
      <p:pic>
        <p:nvPicPr>
          <p:cNvPr id="4" name="Bildobjekt 3"/>
          <p:cNvPicPr>
            <a:picLocks noChangeAspect="1"/>
          </p:cNvPicPr>
          <p:nvPr/>
        </p:nvPicPr>
        <p:blipFill rotWithShape="1">
          <a:blip r:embed="rId3" cstate="print">
            <a:extLst>
              <a:ext uri="{28A0092B-C50C-407E-A947-70E740481C1C}">
                <a14:useLocalDpi xmlns:a14="http://schemas.microsoft.com/office/drawing/2010/main" val="0"/>
              </a:ext>
            </a:extLst>
          </a:blip>
          <a:srcRect l="22000" t="1325" r="-20400" b="1532"/>
          <a:stretch/>
        </p:blipFill>
        <p:spPr>
          <a:xfrm rot="5400000">
            <a:off x="1694359" y="-1840708"/>
            <a:ext cx="8868347" cy="12257065"/>
          </a:xfrm>
          <a:prstGeom prst="rect">
            <a:avLst/>
          </a:prstGeom>
        </p:spPr>
      </p:pic>
      <p:pic>
        <p:nvPicPr>
          <p:cNvPr id="5" name="Bildobjekt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21937" y="1683505"/>
            <a:ext cx="4348122" cy="1263678"/>
          </a:xfrm>
          <a:prstGeom prst="rect">
            <a:avLst/>
          </a:prstGeom>
        </p:spPr>
      </p:pic>
      <p:sp>
        <p:nvSpPr>
          <p:cNvPr id="8" name="Platshållare för innehåll 7"/>
          <p:cNvSpPr>
            <a:spLocks noGrp="1"/>
          </p:cNvSpPr>
          <p:nvPr>
            <p:ph idx="1"/>
          </p:nvPr>
        </p:nvSpPr>
        <p:spPr>
          <a:xfrm>
            <a:off x="95794" y="3388179"/>
            <a:ext cx="12026537" cy="2177734"/>
          </a:xfrm>
        </p:spPr>
        <p:txBody>
          <a:bodyPr>
            <a:noAutofit/>
          </a:bodyPr>
          <a:lstStyle/>
          <a:p>
            <a:pPr marL="0" indent="0" algn="ctr">
              <a:lnSpc>
                <a:spcPct val="100000"/>
              </a:lnSpc>
              <a:spcBef>
                <a:spcPts val="0"/>
              </a:spcBef>
              <a:buNone/>
            </a:pPr>
            <a:r>
              <a:rPr lang="sv-SE" sz="4000" b="1" smtClean="0">
                <a:solidFill>
                  <a:schemeClr val="bg1"/>
                </a:solidFill>
                <a:latin typeface="Legato-Bold" panose="02000803020000020004" pitchFamily="2" charset="0"/>
              </a:rPr>
              <a:t>Utredningarnas förslag till grundläggande omställnings- och kompetensstöd </a:t>
            </a:r>
          </a:p>
          <a:p>
            <a:pPr marL="0" indent="0" algn="ctr">
              <a:lnSpc>
                <a:spcPct val="100000"/>
              </a:lnSpc>
              <a:spcBef>
                <a:spcPts val="0"/>
              </a:spcBef>
              <a:spcAft>
                <a:spcPts val="600"/>
              </a:spcAft>
              <a:buNone/>
            </a:pPr>
            <a:r>
              <a:rPr lang="sv-SE" sz="4000" b="1" smtClean="0">
                <a:solidFill>
                  <a:schemeClr val="bg1"/>
                </a:solidFill>
                <a:latin typeface="Legato-Bold" panose="02000803020000020004" pitchFamily="2" charset="0"/>
              </a:rPr>
              <a:t>samt omställningsstudiestöd</a:t>
            </a:r>
            <a:endParaRPr lang="sv-SE" sz="4000" b="1" dirty="0" smtClean="0">
              <a:solidFill>
                <a:schemeClr val="bg1"/>
              </a:solidFill>
              <a:latin typeface="Legato-Bold" panose="02000803020000020004" pitchFamily="2" charset="0"/>
            </a:endParaRPr>
          </a:p>
        </p:txBody>
      </p:sp>
    </p:spTree>
    <p:extLst>
      <p:ext uri="{BB962C8B-B14F-4D97-AF65-F5344CB8AC3E}">
        <p14:creationId xmlns:p14="http://schemas.microsoft.com/office/powerpoint/2010/main" val="1355917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1109123"/>
            <a:ext cx="10515600" cy="750898"/>
          </a:xfrm>
        </p:spPr>
        <p:txBody>
          <a:bodyPr>
            <a:normAutofit/>
          </a:bodyPr>
          <a:lstStyle/>
          <a:p>
            <a:r>
              <a:rPr lang="sv-SE" sz="3600" b="1" dirty="0" smtClean="0">
                <a:latin typeface="Legato-Bold" panose="02000803020000020004" pitchFamily="2" charset="0"/>
              </a:rPr>
              <a:t>Statligt omställningsstudiestöd</a:t>
            </a:r>
            <a:endParaRPr lang="sv-SE" sz="3600" dirty="0">
              <a:latin typeface="Legato-Bold" panose="02000803020000020004" pitchFamily="2" charset="0"/>
            </a:endParaRPr>
          </a:p>
        </p:txBody>
      </p:sp>
      <p:sp>
        <p:nvSpPr>
          <p:cNvPr id="3" name="Platshållare för innehåll 2"/>
          <p:cNvSpPr>
            <a:spLocks noGrp="1"/>
          </p:cNvSpPr>
          <p:nvPr>
            <p:ph idx="1"/>
          </p:nvPr>
        </p:nvSpPr>
        <p:spPr>
          <a:xfrm>
            <a:off x="838200" y="1975757"/>
            <a:ext cx="10337118" cy="1319765"/>
          </a:xfrm>
        </p:spPr>
        <p:txBody>
          <a:bodyPr>
            <a:normAutofit/>
          </a:bodyPr>
          <a:lstStyle/>
          <a:p>
            <a:pPr marL="0" indent="0">
              <a:lnSpc>
                <a:spcPct val="100000"/>
              </a:lnSpc>
              <a:spcBef>
                <a:spcPts val="0"/>
              </a:spcBef>
              <a:buNone/>
            </a:pPr>
            <a:r>
              <a:rPr lang="sv-SE" sz="2600" dirty="0" smtClean="0">
                <a:latin typeface="Arial" panose="020B0604020202020204" pitchFamily="34" charset="0"/>
                <a:cs typeface="Arial" panose="020B0604020202020204" pitchFamily="34" charset="0"/>
              </a:rPr>
              <a:t>Till det grundläggande omställnings- och kompetensstödet kommer ett omställningsstudiestöd som kan ges i högst 44 veckor. </a:t>
            </a:r>
          </a:p>
        </p:txBody>
      </p:sp>
      <p:pic>
        <p:nvPicPr>
          <p:cNvPr id="4" name="Bildobjekt 3"/>
          <p:cNvPicPr>
            <a:picLocks noChangeAspect="1"/>
          </p:cNvPicPr>
          <p:nvPr/>
        </p:nvPicPr>
        <p:blipFill rotWithShape="1">
          <a:blip r:embed="rId3" cstate="print">
            <a:extLst>
              <a:ext uri="{28A0092B-C50C-407E-A947-70E740481C1C}">
                <a14:useLocalDpi xmlns:a14="http://schemas.microsoft.com/office/drawing/2010/main" val="0"/>
              </a:ext>
            </a:extLst>
          </a:blip>
          <a:srcRect l="91072" t="1325" r="271" b="1532"/>
          <a:stretch/>
        </p:blipFill>
        <p:spPr>
          <a:xfrm rot="5400000">
            <a:off x="5730432" y="-5730430"/>
            <a:ext cx="779139" cy="12240000"/>
          </a:xfrm>
          <a:prstGeom prst="rect">
            <a:avLst/>
          </a:prstGeom>
        </p:spPr>
      </p:pic>
      <p:pic>
        <p:nvPicPr>
          <p:cNvPr id="5" name="Bildobjekt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59531" y="201211"/>
            <a:ext cx="1208858" cy="351326"/>
          </a:xfrm>
          <a:prstGeom prst="rect">
            <a:avLst/>
          </a:prstGeom>
        </p:spPr>
      </p:pic>
      <p:sp>
        <p:nvSpPr>
          <p:cNvPr id="6" name="Rektangel 5"/>
          <p:cNvSpPr/>
          <p:nvPr/>
        </p:nvSpPr>
        <p:spPr>
          <a:xfrm>
            <a:off x="8119438" y="3516451"/>
            <a:ext cx="3510314" cy="2356575"/>
          </a:xfrm>
          <a:prstGeom prst="rect">
            <a:avLst/>
          </a:prstGeom>
          <a:solidFill>
            <a:srgbClr val="BFD730">
              <a:alpha val="54902"/>
            </a:srgbClr>
          </a:solidFill>
          <a:ln w="28575">
            <a:solidFill>
              <a:schemeClr val="bg2">
                <a:lumMod val="50000"/>
              </a:schemeClr>
            </a:solidFill>
          </a:ln>
          <a:effectLst>
            <a:outerShdw blurRad="50800" dist="635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r>
              <a:rPr lang="sv-SE" sz="2800" dirty="0" smtClean="0">
                <a:solidFill>
                  <a:schemeClr val="tx1"/>
                </a:solidFill>
                <a:latin typeface="Arial" panose="020B0604020202020204" pitchFamily="34" charset="0"/>
                <a:cs typeface="Arial" panose="020B0604020202020204" pitchFamily="34" charset="0"/>
              </a:rPr>
              <a:t>Ger </a:t>
            </a:r>
            <a:r>
              <a:rPr lang="sv-SE" sz="2800" b="1" dirty="0" smtClean="0">
                <a:solidFill>
                  <a:schemeClr val="tx1"/>
                </a:solidFill>
                <a:latin typeface="Arial" panose="020B0604020202020204" pitchFamily="34" charset="0"/>
                <a:cs typeface="Arial" panose="020B0604020202020204" pitchFamily="34" charset="0"/>
              </a:rPr>
              <a:t>80 </a:t>
            </a:r>
            <a:r>
              <a:rPr lang="sv-SE" sz="2800" b="1" dirty="0">
                <a:solidFill>
                  <a:schemeClr val="tx1"/>
                </a:solidFill>
                <a:latin typeface="Arial" panose="020B0604020202020204" pitchFamily="34" charset="0"/>
                <a:cs typeface="Arial" panose="020B0604020202020204" pitchFamily="34" charset="0"/>
              </a:rPr>
              <a:t>procent </a:t>
            </a:r>
            <a:endParaRPr lang="sv-SE" sz="2800" b="1" dirty="0" smtClean="0">
              <a:solidFill>
                <a:schemeClr val="tx1"/>
              </a:solidFill>
              <a:latin typeface="Arial" panose="020B0604020202020204" pitchFamily="34" charset="0"/>
              <a:cs typeface="Arial" panose="020B0604020202020204" pitchFamily="34" charset="0"/>
            </a:endParaRPr>
          </a:p>
          <a:p>
            <a:r>
              <a:rPr lang="sv-SE" sz="2800" dirty="0" smtClean="0">
                <a:solidFill>
                  <a:schemeClr val="tx1"/>
                </a:solidFill>
                <a:latin typeface="Arial" panose="020B0604020202020204" pitchFamily="34" charset="0"/>
                <a:cs typeface="Arial" panose="020B0604020202020204" pitchFamily="34" charset="0"/>
              </a:rPr>
              <a:t>av lönen upp till</a:t>
            </a:r>
            <a:r>
              <a:rPr lang="sv-SE" sz="2800" b="1" dirty="0" smtClean="0">
                <a:solidFill>
                  <a:schemeClr val="tx1"/>
                </a:solidFill>
                <a:latin typeface="Arial" panose="020B0604020202020204" pitchFamily="34" charset="0"/>
                <a:cs typeface="Arial" panose="020B0604020202020204" pitchFamily="34" charset="0"/>
              </a:rPr>
              <a:t> </a:t>
            </a:r>
          </a:p>
          <a:p>
            <a:r>
              <a:rPr lang="sv-SE" sz="2800" b="1" dirty="0" smtClean="0">
                <a:solidFill>
                  <a:schemeClr val="tx1"/>
                </a:solidFill>
                <a:latin typeface="Arial" panose="020B0604020202020204" pitchFamily="34" charset="0"/>
                <a:cs typeface="Arial" panose="020B0604020202020204" pitchFamily="34" charset="0"/>
              </a:rPr>
              <a:t>25 </a:t>
            </a:r>
            <a:r>
              <a:rPr lang="sv-SE" sz="2800" b="1" dirty="0">
                <a:solidFill>
                  <a:schemeClr val="tx1"/>
                </a:solidFill>
                <a:latin typeface="Arial" panose="020B0604020202020204" pitchFamily="34" charset="0"/>
                <a:cs typeface="Arial" panose="020B0604020202020204" pitchFamily="34" charset="0"/>
              </a:rPr>
              <a:t>575 </a:t>
            </a:r>
            <a:r>
              <a:rPr lang="sv-SE" sz="2800" b="1" dirty="0" smtClean="0">
                <a:solidFill>
                  <a:schemeClr val="tx1"/>
                </a:solidFill>
                <a:latin typeface="Arial" panose="020B0604020202020204" pitchFamily="34" charset="0"/>
                <a:cs typeface="Arial" panose="020B0604020202020204" pitchFamily="34" charset="0"/>
              </a:rPr>
              <a:t>kr/mån </a:t>
            </a:r>
          </a:p>
          <a:p>
            <a:r>
              <a:rPr lang="sv-SE" sz="2800" dirty="0" smtClean="0">
                <a:solidFill>
                  <a:schemeClr val="tx1"/>
                </a:solidFill>
                <a:latin typeface="Arial" panose="020B0604020202020204" pitchFamily="34" charset="0"/>
                <a:cs typeface="Arial" panose="020B0604020202020204" pitchFamily="34" charset="0"/>
              </a:rPr>
              <a:t>eller</a:t>
            </a:r>
            <a:r>
              <a:rPr lang="sv-SE" sz="2800" b="1" dirty="0" smtClean="0">
                <a:solidFill>
                  <a:schemeClr val="tx1"/>
                </a:solidFill>
                <a:latin typeface="Arial" panose="020B0604020202020204" pitchFamily="34" charset="0"/>
                <a:cs typeface="Arial" panose="020B0604020202020204" pitchFamily="34" charset="0"/>
              </a:rPr>
              <a:t> 4,5 IBB/år</a:t>
            </a:r>
            <a:r>
              <a:rPr lang="sv-SE" sz="2800" b="1" dirty="0">
                <a:solidFill>
                  <a:schemeClr val="tx1"/>
                </a:solidFill>
                <a:latin typeface="Arial" panose="020B0604020202020204" pitchFamily="34" charset="0"/>
                <a:cs typeface="Arial" panose="020B0604020202020204" pitchFamily="34" charset="0"/>
              </a:rPr>
              <a:t>. </a:t>
            </a:r>
          </a:p>
        </p:txBody>
      </p:sp>
      <p:sp>
        <p:nvSpPr>
          <p:cNvPr id="8" name="textruta 7"/>
          <p:cNvSpPr txBox="1"/>
          <p:nvPr/>
        </p:nvSpPr>
        <p:spPr>
          <a:xfrm>
            <a:off x="838200" y="3516451"/>
            <a:ext cx="7501864" cy="2800767"/>
          </a:xfrm>
          <a:prstGeom prst="rect">
            <a:avLst/>
          </a:prstGeom>
          <a:noFill/>
        </p:spPr>
        <p:txBody>
          <a:bodyPr wrap="square" rtlCol="0">
            <a:spAutoFit/>
          </a:bodyPr>
          <a:lstStyle/>
          <a:p>
            <a:r>
              <a:rPr lang="sv-SE" sz="2500" dirty="0">
                <a:latin typeface="Arial" panose="020B0604020202020204" pitchFamily="34" charset="0"/>
                <a:cs typeface="Arial" panose="020B0604020202020204" pitchFamily="34" charset="0"/>
              </a:rPr>
              <a:t>För att få statligt omställningsstudiestöd måste man</a:t>
            </a:r>
            <a:r>
              <a:rPr lang="sv-SE" sz="2500" dirty="0" smtClean="0">
                <a:latin typeface="Arial" panose="020B0604020202020204" pitchFamily="34" charset="0"/>
                <a:cs typeface="Arial" panose="020B0604020202020204" pitchFamily="34" charset="0"/>
              </a:rPr>
              <a:t>:</a:t>
            </a:r>
            <a:endParaRPr lang="sv-SE" sz="2500" dirty="0">
              <a:latin typeface="Arial" panose="020B0604020202020204" pitchFamily="34" charset="0"/>
              <a:cs typeface="Arial" panose="020B0604020202020204" pitchFamily="34" charset="0"/>
            </a:endParaRPr>
          </a:p>
          <a:p>
            <a:pPr marL="342900" indent="-342900">
              <a:lnSpc>
                <a:spcPct val="100000"/>
              </a:lnSpc>
              <a:buFont typeface="Arial" panose="020B0604020202020204" pitchFamily="34" charset="0"/>
              <a:buChar char="•"/>
            </a:pPr>
            <a:r>
              <a:rPr lang="sv-SE" sz="2500" dirty="0">
                <a:latin typeface="Arial" panose="020B0604020202020204" pitchFamily="34" charset="0"/>
                <a:cs typeface="Arial" panose="020B0604020202020204" pitchFamily="34" charset="0"/>
              </a:rPr>
              <a:t>v</a:t>
            </a:r>
            <a:r>
              <a:rPr lang="sv-SE" sz="2500" dirty="0" smtClean="0">
                <a:latin typeface="Arial" panose="020B0604020202020204" pitchFamily="34" charset="0"/>
                <a:cs typeface="Arial" panose="020B0604020202020204" pitchFamily="34" charset="0"/>
              </a:rPr>
              <a:t>ara 27 </a:t>
            </a:r>
            <a:r>
              <a:rPr lang="sv-SE" sz="2500" dirty="0">
                <a:latin typeface="Arial" panose="020B0604020202020204" pitchFamily="34" charset="0"/>
                <a:cs typeface="Arial" panose="020B0604020202020204" pitchFamily="34" charset="0"/>
              </a:rPr>
              <a:t>år. </a:t>
            </a:r>
          </a:p>
          <a:p>
            <a:pPr marL="342900" indent="-342900">
              <a:lnSpc>
                <a:spcPct val="100000"/>
              </a:lnSpc>
              <a:buFont typeface="Arial" panose="020B0604020202020204" pitchFamily="34" charset="0"/>
              <a:buChar char="•"/>
            </a:pPr>
            <a:r>
              <a:rPr lang="sv-SE" sz="2500" dirty="0">
                <a:latin typeface="Arial" panose="020B0604020202020204" pitchFamily="34" charset="0"/>
                <a:cs typeface="Arial" panose="020B0604020202020204" pitchFamily="34" charset="0"/>
              </a:rPr>
              <a:t>ha jobbat 8 år under en </a:t>
            </a:r>
            <a:r>
              <a:rPr lang="sv-SE" sz="2500" dirty="0" smtClean="0">
                <a:latin typeface="Arial" panose="020B0604020202020204" pitchFamily="34" charset="0"/>
                <a:cs typeface="Arial" panose="020B0604020202020204" pitchFamily="34" charset="0"/>
              </a:rPr>
              <a:t>14-årsperiod (arbetsvillkor</a:t>
            </a:r>
            <a:r>
              <a:rPr lang="sv-SE" sz="2500" dirty="0">
                <a:latin typeface="Arial" panose="020B0604020202020204" pitchFamily="34" charset="0"/>
                <a:cs typeface="Arial" panose="020B0604020202020204" pitchFamily="34" charset="0"/>
              </a:rPr>
              <a:t>) och 16 timmar/månad </a:t>
            </a:r>
            <a:endParaRPr lang="sv-SE" sz="2500" dirty="0" smtClean="0">
              <a:latin typeface="Arial" panose="020B0604020202020204" pitchFamily="34" charset="0"/>
              <a:cs typeface="Arial" panose="020B0604020202020204" pitchFamily="34" charset="0"/>
            </a:endParaRPr>
          </a:p>
          <a:p>
            <a:pPr>
              <a:lnSpc>
                <a:spcPct val="100000"/>
              </a:lnSpc>
            </a:pPr>
            <a:r>
              <a:rPr lang="sv-SE" sz="2500" dirty="0" smtClean="0">
                <a:latin typeface="Arial" panose="020B0604020202020204" pitchFamily="34" charset="0"/>
                <a:cs typeface="Arial" panose="020B0604020202020204" pitchFamily="34" charset="0"/>
              </a:rPr>
              <a:t>    under </a:t>
            </a:r>
            <a:r>
              <a:rPr lang="sv-SE" sz="2500" dirty="0">
                <a:latin typeface="Arial" panose="020B0604020202020204" pitchFamily="34" charset="0"/>
                <a:cs typeface="Arial" panose="020B0604020202020204" pitchFamily="34" charset="0"/>
              </a:rPr>
              <a:t>de senaste två åren (aktualitetsvillkor). </a:t>
            </a:r>
            <a:endParaRPr lang="sv-SE" sz="2500" b="1" dirty="0">
              <a:latin typeface="Arial" panose="020B0604020202020204" pitchFamily="34" charset="0"/>
              <a:cs typeface="Arial" panose="020B0604020202020204" pitchFamily="34" charset="0"/>
            </a:endParaRPr>
          </a:p>
          <a:p>
            <a:endParaRPr lang="sv-SE" sz="2600" dirty="0"/>
          </a:p>
        </p:txBody>
      </p:sp>
    </p:spTree>
    <p:extLst>
      <p:ext uri="{BB962C8B-B14F-4D97-AF65-F5344CB8AC3E}">
        <p14:creationId xmlns:p14="http://schemas.microsoft.com/office/powerpoint/2010/main" val="27378738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1109123"/>
            <a:ext cx="10515600" cy="750898"/>
          </a:xfrm>
        </p:spPr>
        <p:txBody>
          <a:bodyPr>
            <a:normAutofit/>
          </a:bodyPr>
          <a:lstStyle/>
          <a:p>
            <a:r>
              <a:rPr lang="sv-SE" sz="3600" b="1" dirty="0" smtClean="0">
                <a:latin typeface="Legato-Bold" panose="02000803020000020004" pitchFamily="2" charset="0"/>
              </a:rPr>
              <a:t>Kompletterande omställningsstudiestöd</a:t>
            </a:r>
            <a:endParaRPr lang="sv-SE" sz="3600" dirty="0">
              <a:latin typeface="Legato-Bold" panose="02000803020000020004" pitchFamily="2" charset="0"/>
            </a:endParaRPr>
          </a:p>
        </p:txBody>
      </p:sp>
      <p:sp>
        <p:nvSpPr>
          <p:cNvPr id="3" name="Platshållare för innehåll 2"/>
          <p:cNvSpPr>
            <a:spLocks noGrp="1"/>
          </p:cNvSpPr>
          <p:nvPr>
            <p:ph idx="1"/>
          </p:nvPr>
        </p:nvSpPr>
        <p:spPr>
          <a:xfrm>
            <a:off x="838200" y="1975757"/>
            <a:ext cx="10515600" cy="4588329"/>
          </a:xfrm>
        </p:spPr>
        <p:txBody>
          <a:bodyPr>
            <a:normAutofit fontScale="92500"/>
          </a:bodyPr>
          <a:lstStyle/>
          <a:p>
            <a:pPr marL="0" indent="0">
              <a:buNone/>
            </a:pPr>
            <a:r>
              <a:rPr lang="sv-SE" sz="2400" dirty="0" smtClean="0">
                <a:latin typeface="Arial" panose="020B0604020202020204" pitchFamily="34" charset="0"/>
                <a:cs typeface="Arial" panose="020B0604020202020204" pitchFamily="34" charset="0"/>
              </a:rPr>
              <a:t>Ett högre omställningsstudiestöd som kompletterar det statliga stödet. </a:t>
            </a:r>
            <a:r>
              <a:rPr lang="sv-SE" sz="2400" dirty="0">
                <a:latin typeface="Arial" panose="020B0604020202020204" pitchFamily="34" charset="0"/>
                <a:cs typeface="Arial" panose="020B0604020202020204" pitchFamily="34" charset="0"/>
              </a:rPr>
              <a:t>K</a:t>
            </a:r>
            <a:r>
              <a:rPr lang="sv-SE" sz="2400" dirty="0" smtClean="0">
                <a:latin typeface="Arial" panose="020B0604020202020204" pitchFamily="34" charset="0"/>
                <a:cs typeface="Arial" panose="020B0604020202020204" pitchFamily="34" charset="0"/>
              </a:rPr>
              <a:t>an ges till den som omfattas av kollektivavtal med ett förbund som skrivit på det så kallade huvudavtalet. </a:t>
            </a:r>
          </a:p>
          <a:p>
            <a:r>
              <a:rPr lang="sv-SE" sz="2400" dirty="0" smtClean="0">
                <a:latin typeface="Arial" panose="020B0604020202020204" pitchFamily="34" charset="0"/>
                <a:cs typeface="Arial" panose="020B0604020202020204" pitchFamily="34" charset="0"/>
              </a:rPr>
              <a:t>Ger 80 </a:t>
            </a:r>
            <a:r>
              <a:rPr lang="sv-SE" sz="2400" dirty="0">
                <a:latin typeface="Arial" panose="020B0604020202020204" pitchFamily="34" charset="0"/>
                <a:cs typeface="Arial" panose="020B0604020202020204" pitchFamily="34" charset="0"/>
              </a:rPr>
              <a:t>procent av </a:t>
            </a:r>
            <a:r>
              <a:rPr lang="sv-SE" sz="2400" dirty="0" smtClean="0">
                <a:latin typeface="Arial" panose="020B0604020202020204" pitchFamily="34" charset="0"/>
                <a:cs typeface="Arial" panose="020B0604020202020204" pitchFamily="34" charset="0"/>
              </a:rPr>
              <a:t>inkomsten </a:t>
            </a:r>
            <a:r>
              <a:rPr lang="sv-SE" sz="2400" dirty="0">
                <a:latin typeface="Arial" panose="020B0604020202020204" pitchFamily="34" charset="0"/>
                <a:cs typeface="Arial" panose="020B0604020202020204" pitchFamily="34" charset="0"/>
              </a:rPr>
              <a:t>mellan 25 575 </a:t>
            </a:r>
            <a:r>
              <a:rPr lang="sv-SE" sz="2400" dirty="0" smtClean="0">
                <a:latin typeface="Arial" panose="020B0604020202020204" pitchFamily="34" charset="0"/>
                <a:cs typeface="Arial" panose="020B0604020202020204" pitchFamily="34" charset="0"/>
              </a:rPr>
              <a:t>kr/mån (4,5 IBB/år) </a:t>
            </a:r>
            <a:r>
              <a:rPr lang="sv-SE" sz="2400" dirty="0">
                <a:latin typeface="Arial" panose="020B0604020202020204" pitchFamily="34" charset="0"/>
                <a:cs typeface="Arial" panose="020B0604020202020204" pitchFamily="34" charset="0"/>
              </a:rPr>
              <a:t>och 31 258 </a:t>
            </a:r>
            <a:r>
              <a:rPr lang="sv-SE" sz="2400" dirty="0" smtClean="0">
                <a:latin typeface="Arial" panose="020B0604020202020204" pitchFamily="34" charset="0"/>
                <a:cs typeface="Arial" panose="020B0604020202020204" pitchFamily="34" charset="0"/>
              </a:rPr>
              <a:t>kr/mån (5,5 IBB/år) och </a:t>
            </a:r>
            <a:r>
              <a:rPr lang="sv-SE" sz="2400" dirty="0">
                <a:latin typeface="Arial" panose="020B0604020202020204" pitchFamily="34" charset="0"/>
                <a:cs typeface="Arial" panose="020B0604020202020204" pitchFamily="34" charset="0"/>
              </a:rPr>
              <a:t>65 procent </a:t>
            </a:r>
            <a:r>
              <a:rPr lang="sv-SE" sz="2400" dirty="0" smtClean="0">
                <a:latin typeface="Arial" panose="020B0604020202020204" pitchFamily="34" charset="0"/>
                <a:cs typeface="Arial" panose="020B0604020202020204" pitchFamily="34" charset="0"/>
              </a:rPr>
              <a:t>av lön </a:t>
            </a:r>
            <a:r>
              <a:rPr lang="sv-SE" sz="2400" dirty="0">
                <a:latin typeface="Arial" panose="020B0604020202020204" pitchFamily="34" charset="0"/>
                <a:cs typeface="Arial" panose="020B0604020202020204" pitchFamily="34" charset="0"/>
              </a:rPr>
              <a:t>mellan 31 258 kr/mån och </a:t>
            </a:r>
            <a:r>
              <a:rPr lang="sv-SE" sz="2400" dirty="0" smtClean="0">
                <a:latin typeface="Arial" panose="020B0604020202020204" pitchFamily="34" charset="0"/>
                <a:cs typeface="Arial" panose="020B0604020202020204" pitchFamily="34" charset="0"/>
              </a:rPr>
              <a:t>68 </a:t>
            </a:r>
            <a:r>
              <a:rPr lang="sv-SE" sz="2400" dirty="0">
                <a:latin typeface="Arial" panose="020B0604020202020204" pitchFamily="34" charset="0"/>
                <a:cs typeface="Arial" panose="020B0604020202020204" pitchFamily="34" charset="0"/>
              </a:rPr>
              <a:t>200 </a:t>
            </a:r>
            <a:r>
              <a:rPr lang="sv-SE" sz="2400" dirty="0" smtClean="0">
                <a:latin typeface="Arial" panose="020B0604020202020204" pitchFamily="34" charset="0"/>
                <a:cs typeface="Arial" panose="020B0604020202020204" pitchFamily="34" charset="0"/>
              </a:rPr>
              <a:t>kr/mån (12 IBB/ år). </a:t>
            </a:r>
          </a:p>
          <a:p>
            <a:r>
              <a:rPr lang="sv-SE" sz="2400" dirty="0" smtClean="0">
                <a:latin typeface="Arial" panose="020B0604020202020204" pitchFamily="34" charset="0"/>
                <a:cs typeface="Arial" panose="020B0604020202020204" pitchFamily="34" charset="0"/>
              </a:rPr>
              <a:t>Ovanpå bidraget finns lånemöjlighet från CSN på högst </a:t>
            </a:r>
            <a:r>
              <a:rPr lang="sv-SE" sz="2400" dirty="0">
                <a:latin typeface="Arial" panose="020B0604020202020204" pitchFamily="34" charset="0"/>
                <a:cs typeface="Arial" panose="020B0604020202020204" pitchFamily="34" charset="0"/>
              </a:rPr>
              <a:t>12 332 kr (2021</a:t>
            </a:r>
            <a:r>
              <a:rPr lang="sv-SE" sz="2400" dirty="0" smtClean="0">
                <a:latin typeface="Arial" panose="020B0604020202020204" pitchFamily="34" charset="0"/>
                <a:cs typeface="Arial" panose="020B0604020202020204" pitchFamily="34" charset="0"/>
              </a:rPr>
              <a:t>). Man får dock inte låna så att studiestödet överstiger det man tjänar på jobbet.</a:t>
            </a:r>
          </a:p>
          <a:p>
            <a:r>
              <a:rPr lang="sv-SE" sz="2400" dirty="0" smtClean="0">
                <a:latin typeface="Arial" panose="020B0604020202020204" pitchFamily="34" charset="0"/>
                <a:cs typeface="Arial" panose="020B0604020202020204" pitchFamily="34" charset="0"/>
              </a:rPr>
              <a:t>Villkor och målgrupp är samma som för det statliga omställningsstudiestödet.</a:t>
            </a:r>
          </a:p>
          <a:p>
            <a:pPr>
              <a:lnSpc>
                <a:spcPct val="100000"/>
              </a:lnSpc>
            </a:pPr>
            <a:r>
              <a:rPr lang="sv-SE" sz="2400" dirty="0">
                <a:latin typeface="Arial" panose="020B0604020202020204" pitchFamily="34" charset="0"/>
                <a:cs typeface="Arial" panose="020B0604020202020204" pitchFamily="34" charset="0"/>
              </a:rPr>
              <a:t>A</a:t>
            </a:r>
            <a:r>
              <a:rPr lang="sv-SE" sz="2400" dirty="0" smtClean="0">
                <a:latin typeface="Arial" panose="020B0604020202020204" pitchFamily="34" charset="0"/>
                <a:cs typeface="Arial" panose="020B0604020202020204" pitchFamily="34" charset="0"/>
              </a:rPr>
              <a:t>dministreras </a:t>
            </a:r>
            <a:r>
              <a:rPr lang="sv-SE" sz="2400" dirty="0">
                <a:latin typeface="Arial" panose="020B0604020202020204" pitchFamily="34" charset="0"/>
                <a:cs typeface="Arial" panose="020B0604020202020204" pitchFamily="34" charset="0"/>
              </a:rPr>
              <a:t>av CSN.</a:t>
            </a:r>
          </a:p>
          <a:p>
            <a:pPr>
              <a:lnSpc>
                <a:spcPct val="100000"/>
              </a:lnSpc>
            </a:pPr>
            <a:r>
              <a:rPr lang="sv-SE" sz="2400" dirty="0" smtClean="0">
                <a:latin typeface="Arial" panose="020B0604020202020204" pitchFamily="34" charset="0"/>
                <a:cs typeface="Arial" panose="020B0604020202020204" pitchFamily="34" charset="0"/>
              </a:rPr>
              <a:t>Stödet kan </a:t>
            </a:r>
            <a:r>
              <a:rPr lang="sv-SE" sz="2400" dirty="0">
                <a:latin typeface="Arial" panose="020B0604020202020204" pitchFamily="34" charset="0"/>
                <a:cs typeface="Arial" panose="020B0604020202020204" pitchFamily="34" charset="0"/>
              </a:rPr>
              <a:t>lämnas under </a:t>
            </a:r>
            <a:r>
              <a:rPr lang="sv-SE" sz="2400" dirty="0" smtClean="0">
                <a:latin typeface="Arial" panose="020B0604020202020204" pitchFamily="34" charset="0"/>
                <a:cs typeface="Arial" panose="020B0604020202020204" pitchFamily="34" charset="0"/>
              </a:rPr>
              <a:t>högst 44 veckor, som motsvarar </a:t>
            </a:r>
            <a:r>
              <a:rPr lang="sv-SE" sz="2400" dirty="0">
                <a:latin typeface="Arial" panose="020B0604020202020204" pitchFamily="34" charset="0"/>
                <a:cs typeface="Arial" panose="020B0604020202020204" pitchFamily="34" charset="0"/>
              </a:rPr>
              <a:t>ett års </a:t>
            </a:r>
            <a:r>
              <a:rPr lang="sv-SE" sz="2400" dirty="0" smtClean="0">
                <a:latin typeface="Arial" panose="020B0604020202020204" pitchFamily="34" charset="0"/>
                <a:cs typeface="Arial" panose="020B0604020202020204" pitchFamily="34" charset="0"/>
              </a:rPr>
              <a:t>heltidsstudier</a:t>
            </a:r>
            <a:r>
              <a:rPr lang="sv-SE" sz="2400" dirty="0">
                <a:latin typeface="Arial" panose="020B0604020202020204" pitchFamily="34" charset="0"/>
                <a:cs typeface="Arial" panose="020B0604020202020204" pitchFamily="34" charset="0"/>
              </a:rPr>
              <a:t> </a:t>
            </a:r>
            <a:r>
              <a:rPr lang="sv-SE" sz="2400" dirty="0" smtClean="0">
                <a:latin typeface="Arial" panose="020B0604020202020204" pitchFamily="34" charset="0"/>
                <a:cs typeface="Arial" panose="020B0604020202020204" pitchFamily="34" charset="0"/>
              </a:rPr>
              <a:t>(även </a:t>
            </a:r>
            <a:r>
              <a:rPr lang="sv-SE" sz="2400" dirty="0">
                <a:latin typeface="Arial" panose="020B0604020202020204" pitchFamily="34" charset="0"/>
                <a:cs typeface="Arial" panose="020B0604020202020204" pitchFamily="34" charset="0"/>
              </a:rPr>
              <a:t>om utbildningen är längre).</a:t>
            </a:r>
          </a:p>
          <a:p>
            <a:endParaRPr lang="sv-SE" sz="2400" dirty="0">
              <a:latin typeface="Arial" panose="020B0604020202020204" pitchFamily="34" charset="0"/>
              <a:cs typeface="Arial" panose="020B0604020202020204" pitchFamily="34" charset="0"/>
            </a:endParaRPr>
          </a:p>
          <a:p>
            <a:pPr marL="0" indent="0">
              <a:lnSpc>
                <a:spcPct val="100000"/>
              </a:lnSpc>
              <a:buNone/>
            </a:pPr>
            <a:endParaRPr lang="sv-SE" sz="2400" dirty="0">
              <a:latin typeface="Arial" panose="020B0604020202020204" pitchFamily="34" charset="0"/>
              <a:cs typeface="Arial" panose="020B0604020202020204" pitchFamily="34" charset="0"/>
            </a:endParaRPr>
          </a:p>
          <a:p>
            <a:pPr marL="0" indent="0">
              <a:buNone/>
            </a:pPr>
            <a:endParaRPr lang="sv-SE" sz="2400" dirty="0" smtClean="0">
              <a:latin typeface="Arial" panose="020B0604020202020204" pitchFamily="34" charset="0"/>
              <a:cs typeface="Arial" panose="020B0604020202020204" pitchFamily="34" charset="0"/>
            </a:endParaRPr>
          </a:p>
        </p:txBody>
      </p:sp>
      <p:pic>
        <p:nvPicPr>
          <p:cNvPr id="4" name="Bildobjekt 3"/>
          <p:cNvPicPr>
            <a:picLocks noChangeAspect="1"/>
          </p:cNvPicPr>
          <p:nvPr/>
        </p:nvPicPr>
        <p:blipFill rotWithShape="1">
          <a:blip r:embed="rId3" cstate="print">
            <a:extLst>
              <a:ext uri="{28A0092B-C50C-407E-A947-70E740481C1C}">
                <a14:useLocalDpi xmlns:a14="http://schemas.microsoft.com/office/drawing/2010/main" val="0"/>
              </a:ext>
            </a:extLst>
          </a:blip>
          <a:srcRect l="91072" t="1325" r="271" b="1532"/>
          <a:stretch/>
        </p:blipFill>
        <p:spPr>
          <a:xfrm rot="5400000">
            <a:off x="5730432" y="-5730430"/>
            <a:ext cx="779139" cy="12240000"/>
          </a:xfrm>
          <a:prstGeom prst="rect">
            <a:avLst/>
          </a:prstGeom>
        </p:spPr>
      </p:pic>
      <p:pic>
        <p:nvPicPr>
          <p:cNvPr id="5" name="Bildobjekt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59531" y="201211"/>
            <a:ext cx="1208858" cy="351326"/>
          </a:xfrm>
          <a:prstGeom prst="rect">
            <a:avLst/>
          </a:prstGeom>
        </p:spPr>
      </p:pic>
    </p:spTree>
    <p:extLst>
      <p:ext uri="{BB962C8B-B14F-4D97-AF65-F5344CB8AC3E}">
        <p14:creationId xmlns:p14="http://schemas.microsoft.com/office/powerpoint/2010/main" val="22942697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990600" y="980351"/>
            <a:ext cx="10515600" cy="1032925"/>
          </a:xfrm>
        </p:spPr>
        <p:txBody>
          <a:bodyPr>
            <a:noAutofit/>
          </a:bodyPr>
          <a:lstStyle/>
          <a:p>
            <a:r>
              <a:rPr lang="sv-SE" sz="3600" dirty="0" smtClean="0">
                <a:latin typeface="Legato-Bold" panose="02000803020000020004" pitchFamily="2" charset="0"/>
              </a:rPr>
              <a:t>Utbildningar som ger rätt till studiestöd </a:t>
            </a:r>
            <a:endParaRPr lang="sv-SE" sz="3600" dirty="0">
              <a:latin typeface="Legato-Bold" panose="02000803020000020004" pitchFamily="2" charset="0"/>
            </a:endParaRPr>
          </a:p>
        </p:txBody>
      </p:sp>
      <p:sp>
        <p:nvSpPr>
          <p:cNvPr id="3" name="Platshållare för innehåll 2"/>
          <p:cNvSpPr>
            <a:spLocks noGrp="1"/>
          </p:cNvSpPr>
          <p:nvPr>
            <p:ph idx="1"/>
          </p:nvPr>
        </p:nvSpPr>
        <p:spPr>
          <a:xfrm>
            <a:off x="838200" y="1963932"/>
            <a:ext cx="10515600" cy="4729874"/>
          </a:xfrm>
        </p:spPr>
        <p:txBody>
          <a:bodyPr>
            <a:normAutofit/>
          </a:bodyPr>
          <a:lstStyle/>
          <a:p>
            <a:pPr marL="800100" lvl="1" indent="-342900">
              <a:lnSpc>
                <a:spcPct val="110000"/>
              </a:lnSpc>
            </a:pPr>
            <a:r>
              <a:rPr lang="sv-SE" sz="2300" dirty="0" smtClean="0">
                <a:latin typeface="Arial" panose="020B0604020202020204" pitchFamily="34" charset="0"/>
                <a:cs typeface="Arial" panose="020B0604020202020204" pitchFamily="34" charset="0"/>
              </a:rPr>
              <a:t>Utbildningar i Sverige som ger rätt till andra studiestöd från CSN och sådana som </a:t>
            </a:r>
            <a:r>
              <a:rPr lang="sv-SE" sz="2300" dirty="0">
                <a:latin typeface="Arial" panose="020B0604020202020204" pitchFamily="34" charset="0"/>
                <a:cs typeface="Arial" panose="020B0604020202020204" pitchFamily="34" charset="0"/>
              </a:rPr>
              <a:t>finansieras av </a:t>
            </a:r>
            <a:r>
              <a:rPr lang="sv-SE" sz="2300" dirty="0" smtClean="0">
                <a:latin typeface="Arial" panose="020B0604020202020204" pitchFamily="34" charset="0"/>
                <a:cs typeface="Arial" panose="020B0604020202020204" pitchFamily="34" charset="0"/>
              </a:rPr>
              <a:t>omställningsorganisationer.</a:t>
            </a:r>
          </a:p>
          <a:p>
            <a:pPr marL="800100" lvl="1" indent="-342900">
              <a:lnSpc>
                <a:spcPts val="1500"/>
              </a:lnSpc>
              <a:spcBef>
                <a:spcPts val="0"/>
              </a:spcBef>
            </a:pPr>
            <a:endParaRPr lang="sv-SE" sz="2300" dirty="0">
              <a:latin typeface="Arial" panose="020B0604020202020204" pitchFamily="34" charset="0"/>
              <a:cs typeface="Arial" panose="020B0604020202020204" pitchFamily="34" charset="0"/>
            </a:endParaRPr>
          </a:p>
          <a:p>
            <a:pPr marL="800100" lvl="1" indent="-342900">
              <a:lnSpc>
                <a:spcPct val="110000"/>
              </a:lnSpc>
            </a:pPr>
            <a:r>
              <a:rPr lang="sv-SE" sz="2300" dirty="0" smtClean="0">
                <a:latin typeface="Arial" panose="020B0604020202020204" pitchFamily="34" charset="0"/>
                <a:cs typeface="Arial" panose="020B0604020202020204" pitchFamily="34" charset="0"/>
              </a:rPr>
              <a:t>Utbildningar som </a:t>
            </a:r>
            <a:r>
              <a:rPr lang="sv-SE" sz="2300" dirty="0">
                <a:latin typeface="Arial" panose="020B0604020202020204" pitchFamily="34" charset="0"/>
                <a:cs typeface="Arial" panose="020B0604020202020204" pitchFamily="34" charset="0"/>
              </a:rPr>
              <a:t>motsvarar max 80 veckors </a:t>
            </a:r>
            <a:r>
              <a:rPr lang="sv-SE" sz="2300" dirty="0" smtClean="0">
                <a:latin typeface="Arial" panose="020B0604020202020204" pitchFamily="34" charset="0"/>
                <a:cs typeface="Arial" panose="020B0604020202020204" pitchFamily="34" charset="0"/>
              </a:rPr>
              <a:t>heltidsstudier (dock </a:t>
            </a:r>
            <a:r>
              <a:rPr lang="sv-SE" sz="2300" dirty="0">
                <a:latin typeface="Arial" panose="020B0604020202020204" pitchFamily="34" charset="0"/>
                <a:cs typeface="Arial" panose="020B0604020202020204" pitchFamily="34" charset="0"/>
              </a:rPr>
              <a:t>möjlighet till längre utbildningar för den som fyllt 40 år</a:t>
            </a:r>
            <a:r>
              <a:rPr lang="sv-SE" sz="2300" dirty="0" smtClean="0">
                <a:latin typeface="Arial" panose="020B0604020202020204" pitchFamily="34" charset="0"/>
                <a:cs typeface="Arial" panose="020B0604020202020204" pitchFamily="34" charset="0"/>
              </a:rPr>
              <a:t>).</a:t>
            </a:r>
          </a:p>
          <a:p>
            <a:pPr marL="800100" lvl="1" indent="-342900">
              <a:lnSpc>
                <a:spcPts val="1500"/>
              </a:lnSpc>
              <a:spcBef>
                <a:spcPts val="0"/>
              </a:spcBef>
            </a:pPr>
            <a:endParaRPr lang="sv-SE" sz="2300" dirty="0">
              <a:latin typeface="Arial" panose="020B0604020202020204" pitchFamily="34" charset="0"/>
              <a:cs typeface="Arial" panose="020B0604020202020204" pitchFamily="34" charset="0"/>
            </a:endParaRPr>
          </a:p>
          <a:p>
            <a:pPr marL="800100" lvl="1" indent="-342900">
              <a:lnSpc>
                <a:spcPct val="110000"/>
              </a:lnSpc>
            </a:pPr>
            <a:r>
              <a:rPr lang="sv-SE" sz="2300" dirty="0" smtClean="0">
                <a:latin typeface="Arial" panose="020B0604020202020204" pitchFamily="34" charset="0"/>
                <a:cs typeface="Arial" panose="020B0604020202020204" pitchFamily="34" charset="0"/>
              </a:rPr>
              <a:t>Utbildningar som utgör minst en veckas heltidsstudier. Bidraget baseras på en studietakt på 20, 40, 50, 60, 75 eller 100 procent. </a:t>
            </a:r>
          </a:p>
          <a:p>
            <a:pPr marL="800100" lvl="1" indent="-342900">
              <a:lnSpc>
                <a:spcPts val="1500"/>
              </a:lnSpc>
              <a:spcBef>
                <a:spcPts val="0"/>
              </a:spcBef>
            </a:pPr>
            <a:endParaRPr lang="sv-SE" sz="2300" dirty="0">
              <a:latin typeface="Arial" panose="020B0604020202020204" pitchFamily="34" charset="0"/>
              <a:cs typeface="Arial" panose="020B0604020202020204" pitchFamily="34" charset="0"/>
            </a:endParaRPr>
          </a:p>
          <a:p>
            <a:pPr marL="800100" lvl="1" indent="-342900">
              <a:lnSpc>
                <a:spcPct val="110000"/>
              </a:lnSpc>
            </a:pPr>
            <a:r>
              <a:rPr lang="sv-SE" sz="2300" dirty="0">
                <a:latin typeface="Arial" panose="020B0604020202020204" pitchFamily="34" charset="0"/>
                <a:cs typeface="Arial" panose="020B0604020202020204" pitchFamily="34" charset="0"/>
              </a:rPr>
              <a:t>Utbildningar som stärker </a:t>
            </a:r>
            <a:r>
              <a:rPr lang="sv-SE" sz="2300" dirty="0" smtClean="0">
                <a:latin typeface="Arial" panose="020B0604020202020204" pitchFamily="34" charset="0"/>
                <a:cs typeface="Arial" panose="020B0604020202020204" pitchFamily="34" charset="0"/>
              </a:rPr>
              <a:t>individens framtida </a:t>
            </a:r>
            <a:r>
              <a:rPr lang="sv-SE" sz="2300" dirty="0">
                <a:latin typeface="Arial" panose="020B0604020202020204" pitchFamily="34" charset="0"/>
                <a:cs typeface="Arial" panose="020B0604020202020204" pitchFamily="34" charset="0"/>
              </a:rPr>
              <a:t>ställning </a:t>
            </a:r>
            <a:r>
              <a:rPr lang="sv-SE" sz="2300" dirty="0" smtClean="0">
                <a:latin typeface="Arial" panose="020B0604020202020204" pitchFamily="34" charset="0"/>
                <a:cs typeface="Arial" panose="020B0604020202020204" pitchFamily="34" charset="0"/>
              </a:rPr>
              <a:t>på arbetsmarknaden</a:t>
            </a:r>
            <a:r>
              <a:rPr lang="sv-SE" sz="2300" dirty="0">
                <a:latin typeface="Arial" panose="020B0604020202020204" pitchFamily="34" charset="0"/>
                <a:cs typeface="Arial" panose="020B0604020202020204" pitchFamily="34" charset="0"/>
              </a:rPr>
              <a:t>, med beaktande av arbetsmarknadens behov</a:t>
            </a:r>
            <a:r>
              <a:rPr lang="sv-SE" sz="2300" dirty="0" smtClean="0">
                <a:latin typeface="Arial" panose="020B0604020202020204" pitchFamily="34" charset="0"/>
                <a:cs typeface="Arial" panose="020B0604020202020204" pitchFamily="34" charset="0"/>
              </a:rPr>
              <a:t>.</a:t>
            </a:r>
          </a:p>
          <a:p>
            <a:pPr marL="457200" lvl="1" indent="0">
              <a:lnSpc>
                <a:spcPts val="1500"/>
              </a:lnSpc>
              <a:spcBef>
                <a:spcPts val="0"/>
              </a:spcBef>
              <a:buNone/>
            </a:pPr>
            <a:endParaRPr lang="sv-SE" sz="2300" dirty="0">
              <a:latin typeface="Arial" panose="020B0604020202020204" pitchFamily="34" charset="0"/>
              <a:cs typeface="Arial" panose="020B0604020202020204" pitchFamily="34" charset="0"/>
            </a:endParaRPr>
          </a:p>
          <a:p>
            <a:pPr marL="800100" lvl="1" indent="-342900">
              <a:lnSpc>
                <a:spcPct val="110000"/>
              </a:lnSpc>
            </a:pPr>
            <a:r>
              <a:rPr lang="sv-SE" sz="2300" dirty="0">
                <a:latin typeface="Arial" panose="020B0604020202020204" pitchFamily="34" charset="0"/>
                <a:cs typeface="Arial" panose="020B0604020202020204" pitchFamily="34" charset="0"/>
              </a:rPr>
              <a:t>Vidareutbildning inom befintligt arbetsområde.</a:t>
            </a:r>
          </a:p>
          <a:p>
            <a:pPr marL="0" indent="0">
              <a:buNone/>
            </a:pPr>
            <a:endParaRPr lang="sv-SE" sz="2400" dirty="0" smtClean="0">
              <a:latin typeface="Arial" panose="020B0604020202020204" pitchFamily="34" charset="0"/>
              <a:cs typeface="Arial" panose="020B0604020202020204" pitchFamily="34" charset="0"/>
            </a:endParaRPr>
          </a:p>
        </p:txBody>
      </p:sp>
      <p:pic>
        <p:nvPicPr>
          <p:cNvPr id="4" name="Bildobjekt 3"/>
          <p:cNvPicPr>
            <a:picLocks noChangeAspect="1"/>
          </p:cNvPicPr>
          <p:nvPr/>
        </p:nvPicPr>
        <p:blipFill rotWithShape="1">
          <a:blip r:embed="rId3" cstate="print">
            <a:extLst>
              <a:ext uri="{28A0092B-C50C-407E-A947-70E740481C1C}">
                <a14:useLocalDpi xmlns:a14="http://schemas.microsoft.com/office/drawing/2010/main" val="0"/>
              </a:ext>
            </a:extLst>
          </a:blip>
          <a:srcRect l="91072" t="1325" r="271" b="1532"/>
          <a:stretch/>
        </p:blipFill>
        <p:spPr>
          <a:xfrm rot="5400000">
            <a:off x="5730432" y="-5730430"/>
            <a:ext cx="779139" cy="12240000"/>
          </a:xfrm>
          <a:prstGeom prst="rect">
            <a:avLst/>
          </a:prstGeom>
        </p:spPr>
      </p:pic>
      <p:pic>
        <p:nvPicPr>
          <p:cNvPr id="5" name="Bildobjekt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59531" y="201211"/>
            <a:ext cx="1208858" cy="351326"/>
          </a:xfrm>
          <a:prstGeom prst="rect">
            <a:avLst/>
          </a:prstGeom>
        </p:spPr>
      </p:pic>
    </p:spTree>
    <p:extLst>
      <p:ext uri="{BB962C8B-B14F-4D97-AF65-F5344CB8AC3E}">
        <p14:creationId xmlns:p14="http://schemas.microsoft.com/office/powerpoint/2010/main" val="41015814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1354657"/>
            <a:ext cx="10515600" cy="750899"/>
          </a:xfrm>
        </p:spPr>
        <p:txBody>
          <a:bodyPr>
            <a:noAutofit/>
          </a:bodyPr>
          <a:lstStyle/>
          <a:p>
            <a:r>
              <a:rPr lang="sv-SE" sz="3600" dirty="0" smtClean="0">
                <a:latin typeface="Legato-Bold" panose="02000803020000020004" pitchFamily="2" charset="0"/>
              </a:rPr>
              <a:t>Utbildningar </a:t>
            </a:r>
            <a:r>
              <a:rPr lang="sv-SE" sz="3600" dirty="0">
                <a:latin typeface="Legato-Bold" panose="02000803020000020004" pitchFamily="2" charset="0"/>
              </a:rPr>
              <a:t>som </a:t>
            </a:r>
            <a:r>
              <a:rPr lang="sv-SE" sz="3600" u="sng" dirty="0" smtClean="0">
                <a:latin typeface="Legato-Bold" panose="02000803020000020004" pitchFamily="2" charset="0"/>
              </a:rPr>
              <a:t>inte</a:t>
            </a:r>
            <a:r>
              <a:rPr lang="sv-SE" sz="3600" dirty="0" smtClean="0">
                <a:latin typeface="Legato-Bold" panose="02000803020000020004" pitchFamily="2" charset="0"/>
              </a:rPr>
              <a:t> ger rätt </a:t>
            </a:r>
            <a:r>
              <a:rPr lang="sv-SE" sz="3600" dirty="0">
                <a:latin typeface="Legato-Bold" panose="02000803020000020004" pitchFamily="2" charset="0"/>
              </a:rPr>
              <a:t>till stöd </a:t>
            </a:r>
          </a:p>
        </p:txBody>
      </p:sp>
      <p:sp>
        <p:nvSpPr>
          <p:cNvPr id="3" name="Platshållare för innehåll 2"/>
          <p:cNvSpPr>
            <a:spLocks noGrp="1"/>
          </p:cNvSpPr>
          <p:nvPr>
            <p:ph idx="1"/>
          </p:nvPr>
        </p:nvSpPr>
        <p:spPr>
          <a:xfrm>
            <a:off x="838200" y="2438400"/>
            <a:ext cx="6712131" cy="3555161"/>
          </a:xfrm>
        </p:spPr>
        <p:txBody>
          <a:bodyPr>
            <a:normAutofit fontScale="92500"/>
          </a:bodyPr>
          <a:lstStyle/>
          <a:p>
            <a:pPr marL="0" indent="0">
              <a:buNone/>
            </a:pPr>
            <a:r>
              <a:rPr lang="sv-SE" sz="2400" dirty="0" smtClean="0">
                <a:latin typeface="Arial" panose="020B0604020202020204" pitchFamily="34" charset="0"/>
                <a:cs typeface="Arial" panose="020B0604020202020204" pitchFamily="34" charset="0"/>
              </a:rPr>
              <a:t>Stöd ges inte till utbildning som är</a:t>
            </a:r>
          </a:p>
          <a:p>
            <a:pPr marL="0" indent="0">
              <a:lnSpc>
                <a:spcPct val="100000"/>
              </a:lnSpc>
              <a:buNone/>
            </a:pPr>
            <a:endParaRPr lang="sv-SE" sz="2400" dirty="0" smtClean="0">
              <a:latin typeface="Arial" panose="020B0604020202020204" pitchFamily="34" charset="0"/>
              <a:cs typeface="Arial" panose="020B0604020202020204" pitchFamily="34" charset="0"/>
            </a:endParaRPr>
          </a:p>
          <a:p>
            <a:pPr lvl="1">
              <a:lnSpc>
                <a:spcPct val="100000"/>
              </a:lnSpc>
            </a:pPr>
            <a:r>
              <a:rPr lang="sv-SE" dirty="0" smtClean="0">
                <a:latin typeface="Arial" panose="020B0604020202020204" pitchFamily="34" charset="0"/>
                <a:cs typeface="Arial" panose="020B0604020202020204" pitchFamily="34" charset="0"/>
              </a:rPr>
              <a:t>av hobby- eller självförverkligande karaktär.</a:t>
            </a:r>
          </a:p>
          <a:p>
            <a:pPr lvl="1">
              <a:lnSpc>
                <a:spcPct val="100000"/>
              </a:lnSpc>
            </a:pPr>
            <a:r>
              <a:rPr lang="sv-SE" dirty="0" smtClean="0">
                <a:latin typeface="Arial" panose="020B0604020202020204" pitchFamily="34" charset="0"/>
                <a:cs typeface="Arial" panose="020B0604020202020204" pitchFamily="34" charset="0"/>
              </a:rPr>
              <a:t>specifik </a:t>
            </a:r>
            <a:r>
              <a:rPr lang="sv-SE" dirty="0">
                <a:latin typeface="Arial" panose="020B0604020202020204" pitchFamily="34" charset="0"/>
                <a:cs typeface="Arial" panose="020B0604020202020204" pitchFamily="34" charset="0"/>
              </a:rPr>
              <a:t>för en viss </a:t>
            </a:r>
            <a:r>
              <a:rPr lang="sv-SE" dirty="0" smtClean="0">
                <a:latin typeface="Arial" panose="020B0604020202020204" pitchFamily="34" charset="0"/>
                <a:cs typeface="Arial" panose="020B0604020202020204" pitchFamily="34" charset="0"/>
              </a:rPr>
              <a:t>arbetsgivare.</a:t>
            </a:r>
            <a:endParaRPr lang="sv-SE" dirty="0">
              <a:latin typeface="Arial" panose="020B0604020202020204" pitchFamily="34" charset="0"/>
              <a:cs typeface="Arial" panose="020B0604020202020204" pitchFamily="34" charset="0"/>
            </a:endParaRPr>
          </a:p>
          <a:p>
            <a:pPr lvl="1">
              <a:lnSpc>
                <a:spcPct val="100000"/>
              </a:lnSpc>
            </a:pPr>
            <a:r>
              <a:rPr lang="sv-SE" dirty="0">
                <a:latin typeface="Arial" panose="020B0604020202020204" pitchFamily="34" charset="0"/>
                <a:cs typeface="Arial" panose="020B0604020202020204" pitchFamily="34" charset="0"/>
              </a:rPr>
              <a:t>s</a:t>
            </a:r>
            <a:r>
              <a:rPr lang="sv-SE" dirty="0" smtClean="0">
                <a:latin typeface="Arial" panose="020B0604020202020204" pitchFamily="34" charset="0"/>
                <a:cs typeface="Arial" panose="020B0604020202020204" pitchFamily="34" charset="0"/>
              </a:rPr>
              <a:t>ådan man behöver för </a:t>
            </a:r>
            <a:r>
              <a:rPr lang="sv-SE" dirty="0">
                <a:latin typeface="Arial" panose="020B0604020202020204" pitchFamily="34" charset="0"/>
                <a:cs typeface="Arial" panose="020B0604020202020204" pitchFamily="34" charset="0"/>
              </a:rPr>
              <a:t>att </a:t>
            </a:r>
            <a:r>
              <a:rPr lang="sv-SE" dirty="0" smtClean="0">
                <a:latin typeface="Arial" panose="020B0604020202020204" pitchFamily="34" charset="0"/>
                <a:cs typeface="Arial" panose="020B0604020202020204" pitchFamily="34" charset="0"/>
              </a:rPr>
              <a:t>kunna utföra </a:t>
            </a:r>
            <a:r>
              <a:rPr lang="sv-SE" dirty="0">
                <a:latin typeface="Arial" panose="020B0604020202020204" pitchFamily="34" charset="0"/>
                <a:cs typeface="Arial" panose="020B0604020202020204" pitchFamily="34" charset="0"/>
              </a:rPr>
              <a:t>sina ordinarie </a:t>
            </a:r>
            <a:r>
              <a:rPr lang="sv-SE" dirty="0" smtClean="0">
                <a:latin typeface="Arial" panose="020B0604020202020204" pitchFamily="34" charset="0"/>
                <a:cs typeface="Arial" panose="020B0604020202020204" pitchFamily="34" charset="0"/>
              </a:rPr>
              <a:t>arbetsuppgifter (finansieras </a:t>
            </a:r>
            <a:r>
              <a:rPr lang="sv-SE" dirty="0">
                <a:latin typeface="Arial" panose="020B0604020202020204" pitchFamily="34" charset="0"/>
                <a:cs typeface="Arial" panose="020B0604020202020204" pitchFamily="34" charset="0"/>
              </a:rPr>
              <a:t>av arbetsgivaren). </a:t>
            </a:r>
          </a:p>
          <a:p>
            <a:pPr lvl="1">
              <a:lnSpc>
                <a:spcPct val="100000"/>
              </a:lnSpc>
            </a:pPr>
            <a:r>
              <a:rPr lang="sv-SE" dirty="0">
                <a:latin typeface="Arial" panose="020B0604020202020204" pitchFamily="34" charset="0"/>
                <a:cs typeface="Arial" panose="020B0604020202020204" pitchFamily="34" charset="0"/>
              </a:rPr>
              <a:t>s</a:t>
            </a:r>
            <a:r>
              <a:rPr lang="sv-SE" dirty="0" smtClean="0">
                <a:latin typeface="Arial" panose="020B0604020202020204" pitchFamily="34" charset="0"/>
                <a:cs typeface="Arial" panose="020B0604020202020204" pitchFamily="34" charset="0"/>
              </a:rPr>
              <a:t>ådan som man redan har ett slutbetyg, </a:t>
            </a:r>
            <a:br>
              <a:rPr lang="sv-SE" dirty="0" smtClean="0">
                <a:latin typeface="Arial" panose="020B0604020202020204" pitchFamily="34" charset="0"/>
                <a:cs typeface="Arial" panose="020B0604020202020204" pitchFamily="34" charset="0"/>
              </a:rPr>
            </a:br>
            <a:r>
              <a:rPr lang="sv-SE" dirty="0" smtClean="0">
                <a:latin typeface="Arial" panose="020B0604020202020204" pitchFamily="34" charset="0"/>
                <a:cs typeface="Arial" panose="020B0604020202020204" pitchFamily="34" charset="0"/>
              </a:rPr>
              <a:t>examensbevis eller motsvarande inom.</a:t>
            </a:r>
            <a:endParaRPr lang="sv-SE" dirty="0">
              <a:latin typeface="Arial" panose="020B0604020202020204" pitchFamily="34" charset="0"/>
              <a:cs typeface="Arial" panose="020B0604020202020204" pitchFamily="34" charset="0"/>
            </a:endParaRPr>
          </a:p>
          <a:p>
            <a:pPr marL="0" indent="0">
              <a:buNone/>
            </a:pPr>
            <a:endParaRPr lang="sv-SE" sz="2400" dirty="0" smtClean="0">
              <a:cs typeface="Arial" panose="020B0604020202020204" pitchFamily="34" charset="0"/>
            </a:endParaRPr>
          </a:p>
        </p:txBody>
      </p:sp>
      <p:pic>
        <p:nvPicPr>
          <p:cNvPr id="4" name="Bildobjekt 3"/>
          <p:cNvPicPr>
            <a:picLocks noChangeAspect="1"/>
          </p:cNvPicPr>
          <p:nvPr/>
        </p:nvPicPr>
        <p:blipFill rotWithShape="1">
          <a:blip r:embed="rId3" cstate="print">
            <a:extLst>
              <a:ext uri="{28A0092B-C50C-407E-A947-70E740481C1C}">
                <a14:useLocalDpi xmlns:a14="http://schemas.microsoft.com/office/drawing/2010/main" val="0"/>
              </a:ext>
            </a:extLst>
          </a:blip>
          <a:srcRect l="91072" t="1325" r="271" b="1532"/>
          <a:stretch/>
        </p:blipFill>
        <p:spPr>
          <a:xfrm rot="5400000">
            <a:off x="5730432" y="-5730430"/>
            <a:ext cx="779139" cy="12240000"/>
          </a:xfrm>
          <a:prstGeom prst="rect">
            <a:avLst/>
          </a:prstGeom>
        </p:spPr>
      </p:pic>
      <p:pic>
        <p:nvPicPr>
          <p:cNvPr id="5" name="Bildobjekt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59531" y="201211"/>
            <a:ext cx="1208858" cy="351326"/>
          </a:xfrm>
          <a:prstGeom prst="rect">
            <a:avLst/>
          </a:prstGeom>
        </p:spPr>
      </p:pic>
      <p:pic>
        <p:nvPicPr>
          <p:cNvPr id="8" name="Bildobjekt 7"/>
          <p:cNvPicPr>
            <a:picLocks noChangeAspect="1"/>
          </p:cNvPicPr>
          <p:nvPr/>
        </p:nvPicPr>
        <p:blipFill>
          <a:blip r:embed="rId5"/>
          <a:stretch>
            <a:fillRect/>
          </a:stretch>
        </p:blipFill>
        <p:spPr>
          <a:xfrm>
            <a:off x="7663544" y="2238103"/>
            <a:ext cx="3933050" cy="3504828"/>
          </a:xfrm>
          <a:prstGeom prst="rect">
            <a:avLst/>
          </a:prstGeom>
        </p:spPr>
      </p:pic>
      <p:sp>
        <p:nvSpPr>
          <p:cNvPr id="6" name="Rektangel 5"/>
          <p:cNvSpPr/>
          <p:nvPr/>
        </p:nvSpPr>
        <p:spPr>
          <a:xfrm>
            <a:off x="9678918" y="3533368"/>
            <a:ext cx="1852341" cy="987942"/>
          </a:xfrm>
          <a:prstGeom prst="rect">
            <a:avLst/>
          </a:prstGeom>
          <a:solidFill>
            <a:srgbClr val="FCEE21"/>
          </a:solidFill>
          <a:ln>
            <a:noFill/>
          </a:ln>
        </p:spPr>
        <p:style>
          <a:lnRef idx="2">
            <a:schemeClr val="accent4">
              <a:shade val="50000"/>
            </a:schemeClr>
          </a:lnRef>
          <a:fillRef idx="1">
            <a:schemeClr val="accent4"/>
          </a:fillRef>
          <a:effectRef idx="0">
            <a:schemeClr val="accent4"/>
          </a:effectRef>
          <a:fontRef idx="minor">
            <a:schemeClr val="lt1"/>
          </a:fontRef>
        </p:style>
        <p:txBody>
          <a:bodyPr lIns="0" tIns="0" rIns="0" bIns="0" rtlCol="0" anchor="ctr"/>
          <a:lstStyle/>
          <a:p>
            <a:r>
              <a:rPr lang="sv-SE" sz="1400" b="1" dirty="0" smtClean="0">
                <a:solidFill>
                  <a:schemeClr val="tx1"/>
                </a:solidFill>
                <a:latin typeface="Arial" panose="020B0604020202020204" pitchFamily="34" charset="0"/>
                <a:cs typeface="Arial" panose="020B0604020202020204" pitchFamily="34" charset="0"/>
              </a:rPr>
              <a:t>Hej och välkomna till distansutbildningen ”Från </a:t>
            </a:r>
            <a:r>
              <a:rPr lang="sv-SE" sz="1400" b="1" dirty="0" err="1" smtClean="0">
                <a:solidFill>
                  <a:schemeClr val="tx1"/>
                </a:solidFill>
                <a:latin typeface="Arial" panose="020B0604020202020204" pitchFamily="34" charset="0"/>
                <a:cs typeface="Arial" panose="020B0604020202020204" pitchFamily="34" charset="0"/>
              </a:rPr>
              <a:t>brax</a:t>
            </a:r>
            <a:r>
              <a:rPr lang="sv-SE" sz="1400" b="1" dirty="0" smtClean="0">
                <a:solidFill>
                  <a:schemeClr val="tx1"/>
                </a:solidFill>
                <a:latin typeface="Arial" panose="020B0604020202020204" pitchFamily="34" charset="0"/>
                <a:cs typeface="Arial" panose="020B0604020202020204" pitchFamily="34" charset="0"/>
              </a:rPr>
              <a:t> till lax…</a:t>
            </a:r>
            <a:endParaRPr lang="sv-SE" sz="1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90875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1109123"/>
            <a:ext cx="10515600" cy="750898"/>
          </a:xfrm>
        </p:spPr>
        <p:txBody>
          <a:bodyPr>
            <a:normAutofit/>
          </a:bodyPr>
          <a:lstStyle/>
          <a:p>
            <a:r>
              <a:rPr lang="sv-SE" sz="3600" b="1" dirty="0" smtClean="0">
                <a:latin typeface="Legato-Bold" panose="02000803020000020004" pitchFamily="2" charset="0"/>
              </a:rPr>
              <a:t>Avtalat kortvarigt studiestöd</a:t>
            </a:r>
            <a:endParaRPr lang="sv-SE" sz="3600" dirty="0">
              <a:latin typeface="Legato-Bold" panose="02000803020000020004" pitchFamily="2" charset="0"/>
            </a:endParaRPr>
          </a:p>
        </p:txBody>
      </p:sp>
      <p:sp>
        <p:nvSpPr>
          <p:cNvPr id="3" name="Platshållare för innehåll 2"/>
          <p:cNvSpPr>
            <a:spLocks noGrp="1"/>
          </p:cNvSpPr>
          <p:nvPr>
            <p:ph idx="1"/>
          </p:nvPr>
        </p:nvSpPr>
        <p:spPr>
          <a:xfrm>
            <a:off x="838200" y="1975757"/>
            <a:ext cx="10515600" cy="4588329"/>
          </a:xfrm>
        </p:spPr>
        <p:txBody>
          <a:bodyPr>
            <a:normAutofit/>
          </a:bodyPr>
          <a:lstStyle/>
          <a:p>
            <a:pPr marL="0" indent="0">
              <a:lnSpc>
                <a:spcPct val="110000"/>
              </a:lnSpc>
              <a:buNone/>
            </a:pPr>
            <a:r>
              <a:rPr lang="sv-SE" sz="2400" dirty="0" smtClean="0">
                <a:latin typeface="Arial" panose="020B0604020202020204" pitchFamily="34" charset="0"/>
                <a:cs typeface="Arial" panose="020B0604020202020204" pitchFamily="34" charset="0"/>
              </a:rPr>
              <a:t>För anställda som omfattas av kollektivavtal med ett förbund som skrivit på huvudavtalet finns också ett kortvarigt studiestöd som TSL administrerar. </a:t>
            </a:r>
          </a:p>
          <a:p>
            <a:pPr marL="0" indent="0">
              <a:lnSpc>
                <a:spcPts val="2200"/>
              </a:lnSpc>
              <a:buNone/>
            </a:pPr>
            <a:endParaRPr lang="sv-SE" sz="2400" dirty="0" smtClean="0">
              <a:latin typeface="Arial" panose="020B0604020202020204" pitchFamily="34" charset="0"/>
              <a:cs typeface="Arial" panose="020B0604020202020204" pitchFamily="34" charset="0"/>
            </a:endParaRPr>
          </a:p>
          <a:p>
            <a:pPr marL="0" indent="0">
              <a:lnSpc>
                <a:spcPct val="110000"/>
              </a:lnSpc>
              <a:buNone/>
            </a:pPr>
            <a:r>
              <a:rPr lang="sv-SE" sz="2400" dirty="0" smtClean="0">
                <a:latin typeface="Arial" panose="020B0604020202020204" pitchFamily="34" charset="0"/>
                <a:cs typeface="Arial" panose="020B0604020202020204" pitchFamily="34" charset="0"/>
              </a:rPr>
              <a:t>Det kortvariga studiestödet:</a:t>
            </a:r>
          </a:p>
          <a:p>
            <a:pPr marL="0" indent="0">
              <a:lnSpc>
                <a:spcPts val="2000"/>
              </a:lnSpc>
              <a:buNone/>
            </a:pPr>
            <a:endParaRPr lang="sv-SE" sz="2400" dirty="0" smtClean="0">
              <a:latin typeface="Arial" panose="020B0604020202020204" pitchFamily="34" charset="0"/>
              <a:cs typeface="Arial" panose="020B0604020202020204" pitchFamily="34" charset="0"/>
            </a:endParaRPr>
          </a:p>
          <a:p>
            <a:pPr lvl="1">
              <a:lnSpc>
                <a:spcPct val="110000"/>
              </a:lnSpc>
            </a:pPr>
            <a:r>
              <a:rPr lang="sv-SE" dirty="0" smtClean="0">
                <a:latin typeface="Arial" panose="020B0604020202020204" pitchFamily="34" charset="0"/>
                <a:cs typeface="Arial" panose="020B0604020202020204" pitchFamily="34" charset="0"/>
              </a:rPr>
              <a:t>Kan användas för utbildning eller validering som är kortare än en vecka.</a:t>
            </a:r>
          </a:p>
          <a:p>
            <a:pPr marL="457200" lvl="1" indent="0">
              <a:lnSpc>
                <a:spcPts val="1500"/>
              </a:lnSpc>
              <a:buNone/>
            </a:pPr>
            <a:r>
              <a:rPr lang="sv-SE" dirty="0" smtClean="0">
                <a:latin typeface="Arial" panose="020B0604020202020204" pitchFamily="34" charset="0"/>
                <a:cs typeface="Arial" panose="020B0604020202020204" pitchFamily="34" charset="0"/>
              </a:rPr>
              <a:t> </a:t>
            </a:r>
          </a:p>
          <a:p>
            <a:pPr lvl="1">
              <a:lnSpc>
                <a:spcPct val="110000"/>
              </a:lnSpc>
            </a:pPr>
            <a:r>
              <a:rPr lang="sv-SE" dirty="0" smtClean="0">
                <a:latin typeface="Arial" panose="020B0604020202020204" pitchFamily="34" charset="0"/>
                <a:cs typeface="Arial" panose="020B0604020202020204" pitchFamily="34" charset="0"/>
              </a:rPr>
              <a:t>Ger 70 procent av lönen.</a:t>
            </a:r>
            <a:endParaRPr lang="sv-SE" dirty="0">
              <a:latin typeface="Arial" panose="020B0604020202020204" pitchFamily="34" charset="0"/>
              <a:cs typeface="Arial" panose="020B0604020202020204" pitchFamily="34" charset="0"/>
            </a:endParaRPr>
          </a:p>
          <a:p>
            <a:pPr marL="0" indent="0">
              <a:lnSpc>
                <a:spcPct val="100000"/>
              </a:lnSpc>
              <a:buNone/>
            </a:pPr>
            <a:endParaRPr lang="sv-SE" sz="2400" dirty="0">
              <a:latin typeface="Arial" panose="020B0604020202020204" pitchFamily="34" charset="0"/>
              <a:cs typeface="Arial" panose="020B0604020202020204" pitchFamily="34" charset="0"/>
            </a:endParaRPr>
          </a:p>
          <a:p>
            <a:pPr marL="0" indent="0">
              <a:buNone/>
            </a:pPr>
            <a:endParaRPr lang="sv-SE" sz="2400" dirty="0" smtClean="0">
              <a:latin typeface="Arial" panose="020B0604020202020204" pitchFamily="34" charset="0"/>
              <a:cs typeface="Arial" panose="020B0604020202020204" pitchFamily="34" charset="0"/>
            </a:endParaRPr>
          </a:p>
        </p:txBody>
      </p:sp>
      <p:pic>
        <p:nvPicPr>
          <p:cNvPr id="4" name="Bildobjekt 3"/>
          <p:cNvPicPr>
            <a:picLocks noChangeAspect="1"/>
          </p:cNvPicPr>
          <p:nvPr/>
        </p:nvPicPr>
        <p:blipFill rotWithShape="1">
          <a:blip r:embed="rId3" cstate="print">
            <a:extLst>
              <a:ext uri="{28A0092B-C50C-407E-A947-70E740481C1C}">
                <a14:useLocalDpi xmlns:a14="http://schemas.microsoft.com/office/drawing/2010/main" val="0"/>
              </a:ext>
            </a:extLst>
          </a:blip>
          <a:srcRect l="91072" t="1325" r="271" b="1532"/>
          <a:stretch/>
        </p:blipFill>
        <p:spPr>
          <a:xfrm rot="5400000">
            <a:off x="5730432" y="-5730430"/>
            <a:ext cx="779139" cy="12240000"/>
          </a:xfrm>
          <a:prstGeom prst="rect">
            <a:avLst/>
          </a:prstGeom>
        </p:spPr>
      </p:pic>
      <p:pic>
        <p:nvPicPr>
          <p:cNvPr id="5" name="Bildobjekt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59531" y="201211"/>
            <a:ext cx="1208858" cy="351326"/>
          </a:xfrm>
          <a:prstGeom prst="rect">
            <a:avLst/>
          </a:prstGeom>
        </p:spPr>
      </p:pic>
    </p:spTree>
    <p:extLst>
      <p:ext uri="{BB962C8B-B14F-4D97-AF65-F5344CB8AC3E}">
        <p14:creationId xmlns:p14="http://schemas.microsoft.com/office/powerpoint/2010/main" val="33064102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1378284"/>
            <a:ext cx="10789508" cy="710337"/>
          </a:xfrm>
        </p:spPr>
        <p:txBody>
          <a:bodyPr>
            <a:noAutofit/>
          </a:bodyPr>
          <a:lstStyle/>
          <a:p>
            <a:r>
              <a:rPr lang="sv-SE" sz="3600" dirty="0" smtClean="0">
                <a:solidFill>
                  <a:schemeClr val="bg1"/>
                </a:solidFill>
                <a:latin typeface="Legato-Bold" panose="02000803020000020004" pitchFamily="2" charset="0"/>
              </a:rPr>
              <a:t>t</a:t>
            </a:r>
            <a:endParaRPr lang="sv-SE" sz="3600" dirty="0">
              <a:solidFill>
                <a:schemeClr val="bg1"/>
              </a:solidFill>
              <a:latin typeface="Legato-Bold" panose="02000803020000020004" pitchFamily="2" charset="0"/>
            </a:endParaRPr>
          </a:p>
        </p:txBody>
      </p:sp>
      <p:pic>
        <p:nvPicPr>
          <p:cNvPr id="6" name="Platshållare för innehåll 5"/>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039676" y="1317356"/>
            <a:ext cx="8848241" cy="5540644"/>
          </a:xfrm>
        </p:spPr>
      </p:pic>
      <p:pic>
        <p:nvPicPr>
          <p:cNvPr id="4" name="Bildobjekt 3"/>
          <p:cNvPicPr>
            <a:picLocks noChangeAspect="1"/>
          </p:cNvPicPr>
          <p:nvPr/>
        </p:nvPicPr>
        <p:blipFill rotWithShape="1">
          <a:blip r:embed="rId4" cstate="print">
            <a:extLst>
              <a:ext uri="{28A0092B-C50C-407E-A947-70E740481C1C}">
                <a14:useLocalDpi xmlns:a14="http://schemas.microsoft.com/office/drawing/2010/main" val="0"/>
              </a:ext>
            </a:extLst>
          </a:blip>
          <a:srcRect l="91072" t="1325" r="271" b="1532"/>
          <a:stretch/>
        </p:blipFill>
        <p:spPr>
          <a:xfrm rot="5400000">
            <a:off x="5730432" y="-5730430"/>
            <a:ext cx="779139" cy="12240000"/>
          </a:xfrm>
          <a:prstGeom prst="rect">
            <a:avLst/>
          </a:prstGeom>
        </p:spPr>
      </p:pic>
      <p:pic>
        <p:nvPicPr>
          <p:cNvPr id="5" name="Bildobjekt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759531" y="201211"/>
            <a:ext cx="1208858" cy="351326"/>
          </a:xfrm>
          <a:prstGeom prst="rect">
            <a:avLst/>
          </a:prstGeom>
        </p:spPr>
      </p:pic>
    </p:spTree>
    <p:extLst>
      <p:ext uri="{BB962C8B-B14F-4D97-AF65-F5344CB8AC3E}">
        <p14:creationId xmlns:p14="http://schemas.microsoft.com/office/powerpoint/2010/main" val="1787125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48360" y="905735"/>
            <a:ext cx="10515600" cy="837933"/>
          </a:xfrm>
        </p:spPr>
        <p:txBody>
          <a:bodyPr>
            <a:normAutofit/>
          </a:bodyPr>
          <a:lstStyle/>
          <a:p>
            <a:r>
              <a:rPr lang="sv-SE" sz="3600" dirty="0" smtClean="0">
                <a:latin typeface="Legato-Bold" panose="02000803020000020004" pitchFamily="2" charset="0"/>
                <a:cs typeface="Arial" panose="020B0604020202020204" pitchFamily="34" charset="0"/>
              </a:rPr>
              <a:t>En historisk reform</a:t>
            </a:r>
            <a:endParaRPr lang="sv-SE" sz="3600" dirty="0">
              <a:latin typeface="Legato-Bold" panose="02000803020000020004" pitchFamily="2" charset="0"/>
              <a:cs typeface="Arial" panose="020B0604020202020204" pitchFamily="34" charset="0"/>
            </a:endParaRPr>
          </a:p>
        </p:txBody>
      </p:sp>
      <p:sp>
        <p:nvSpPr>
          <p:cNvPr id="3" name="Platshållare för innehåll 2"/>
          <p:cNvSpPr>
            <a:spLocks noGrp="1"/>
          </p:cNvSpPr>
          <p:nvPr>
            <p:ph idx="1"/>
          </p:nvPr>
        </p:nvSpPr>
        <p:spPr>
          <a:xfrm>
            <a:off x="848360" y="1743668"/>
            <a:ext cx="10476000" cy="4862870"/>
          </a:xfrm>
        </p:spPr>
        <p:txBody>
          <a:bodyPr anchor="t" anchorCtr="0">
            <a:spAutoFit/>
          </a:bodyPr>
          <a:lstStyle/>
          <a:p>
            <a:pPr>
              <a:lnSpc>
                <a:spcPct val="100000"/>
              </a:lnSpc>
              <a:spcBef>
                <a:spcPts val="0"/>
              </a:spcBef>
            </a:pPr>
            <a:r>
              <a:rPr lang="sv-SE" sz="2600" dirty="0" smtClean="0">
                <a:latin typeface="Arial" panose="020B0604020202020204" pitchFamily="34" charset="0"/>
                <a:cs typeface="Arial" panose="020B0604020202020204" pitchFamily="34" charset="0"/>
              </a:rPr>
              <a:t>I juni </a:t>
            </a:r>
            <a:r>
              <a:rPr lang="sv-SE" sz="2600" dirty="0">
                <a:latin typeface="Arial" panose="020B0604020202020204" pitchFamily="34" charset="0"/>
                <a:cs typeface="Arial" panose="020B0604020202020204" pitchFamily="34" charset="0"/>
              </a:rPr>
              <a:t>presenterade </a:t>
            </a:r>
            <a:r>
              <a:rPr lang="sv-SE" sz="2600" dirty="0" smtClean="0">
                <a:latin typeface="Arial" panose="020B0604020202020204" pitchFamily="34" charset="0"/>
                <a:cs typeface="Arial" panose="020B0604020202020204" pitchFamily="34" charset="0"/>
              </a:rPr>
              <a:t>regeringens utredningar förslag till det nya systemet för </a:t>
            </a:r>
            <a:r>
              <a:rPr lang="sv-SE" sz="2600" dirty="0">
                <a:latin typeface="Arial" panose="020B0604020202020204" pitchFamily="34" charset="0"/>
                <a:cs typeface="Arial" panose="020B0604020202020204" pitchFamily="34" charset="0"/>
              </a:rPr>
              <a:t>omställnings- och </a:t>
            </a:r>
            <a:r>
              <a:rPr lang="sv-SE" sz="2600" dirty="0" smtClean="0">
                <a:latin typeface="Arial" panose="020B0604020202020204" pitchFamily="34" charset="0"/>
                <a:cs typeface="Arial" panose="020B0604020202020204" pitchFamily="34" charset="0"/>
              </a:rPr>
              <a:t>kompetensstöd som ska finansieras av staten och arbetsgivarna. Förslagen är en del </a:t>
            </a:r>
            <a:r>
              <a:rPr lang="sv-SE" sz="2600" dirty="0">
                <a:latin typeface="Arial" panose="020B0604020202020204" pitchFamily="34" charset="0"/>
                <a:cs typeface="Arial" panose="020B0604020202020204" pitchFamily="34" charset="0"/>
              </a:rPr>
              <a:t>i </a:t>
            </a:r>
            <a:r>
              <a:rPr lang="sv-SE" sz="2600" dirty="0" smtClean="0">
                <a:latin typeface="Arial" panose="020B0604020202020204" pitchFamily="34" charset="0"/>
                <a:cs typeface="Arial" panose="020B0604020202020204" pitchFamily="34" charset="0"/>
              </a:rPr>
              <a:t>regeringens höstbudget 2021.</a:t>
            </a:r>
          </a:p>
          <a:p>
            <a:pPr marL="0" indent="0">
              <a:lnSpc>
                <a:spcPts val="2000"/>
              </a:lnSpc>
              <a:spcBef>
                <a:spcPts val="0"/>
              </a:spcBef>
              <a:buNone/>
            </a:pPr>
            <a:endParaRPr lang="sv-SE" sz="2600" dirty="0">
              <a:latin typeface="Arial" panose="020B0604020202020204" pitchFamily="34" charset="0"/>
              <a:cs typeface="Arial" panose="020B0604020202020204" pitchFamily="34" charset="0"/>
            </a:endParaRPr>
          </a:p>
          <a:p>
            <a:pPr>
              <a:lnSpc>
                <a:spcPct val="100000"/>
              </a:lnSpc>
            </a:pPr>
            <a:r>
              <a:rPr lang="sv-SE" sz="2600" dirty="0" smtClean="0">
                <a:latin typeface="Arial" panose="020B0604020202020204" pitchFamily="34" charset="0"/>
                <a:cs typeface="Arial" panose="020B0604020202020204" pitchFamily="34" charset="0"/>
              </a:rPr>
              <a:t>Det nya systemet ger våra medlemmar helt nya möjligheter </a:t>
            </a:r>
            <a:r>
              <a:rPr lang="sv-SE" sz="2600" dirty="0">
                <a:latin typeface="Arial" panose="020B0604020202020204" pitchFamily="34" charset="0"/>
                <a:cs typeface="Arial" panose="020B0604020202020204" pitchFamily="34" charset="0"/>
              </a:rPr>
              <a:t>till vidareutbildning </a:t>
            </a:r>
            <a:r>
              <a:rPr lang="sv-SE" sz="2600" dirty="0" smtClean="0">
                <a:latin typeface="Arial" panose="020B0604020202020204" pitchFamily="34" charset="0"/>
                <a:cs typeface="Arial" panose="020B0604020202020204" pitchFamily="34" charset="0"/>
              </a:rPr>
              <a:t>och omskolning utan alltför stora ekonomiska påfrestningar. </a:t>
            </a:r>
          </a:p>
          <a:p>
            <a:pPr marL="0" indent="0">
              <a:lnSpc>
                <a:spcPts val="2000"/>
              </a:lnSpc>
              <a:spcBef>
                <a:spcPts val="0"/>
              </a:spcBef>
              <a:buNone/>
            </a:pPr>
            <a:endParaRPr lang="sv-SE" sz="2600" dirty="0" smtClean="0">
              <a:latin typeface="Arial" panose="020B0604020202020204" pitchFamily="34" charset="0"/>
              <a:cs typeface="Arial" panose="020B0604020202020204" pitchFamily="34" charset="0"/>
            </a:endParaRPr>
          </a:p>
          <a:p>
            <a:pPr>
              <a:lnSpc>
                <a:spcPct val="100000"/>
              </a:lnSpc>
            </a:pPr>
            <a:r>
              <a:rPr lang="sv-SE" sz="2600" dirty="0" smtClean="0">
                <a:latin typeface="Arial" panose="020B0604020202020204" pitchFamily="34" charset="0"/>
                <a:cs typeface="Arial" panose="020B0604020202020204" pitchFamily="34" charset="0"/>
              </a:rPr>
              <a:t>Det är en historisk reform som IF Metall i hög grad varit med att utforma i förhandlingarna med Svenskt Näringsliv och i regeringens utredningar.</a:t>
            </a:r>
          </a:p>
        </p:txBody>
      </p:sp>
      <p:pic>
        <p:nvPicPr>
          <p:cNvPr id="5" name="Bildobjekt 4"/>
          <p:cNvPicPr>
            <a:picLocks noChangeAspect="1"/>
          </p:cNvPicPr>
          <p:nvPr/>
        </p:nvPicPr>
        <p:blipFill rotWithShape="1">
          <a:blip r:embed="rId3" cstate="print">
            <a:extLst>
              <a:ext uri="{28A0092B-C50C-407E-A947-70E740481C1C}">
                <a14:useLocalDpi xmlns:a14="http://schemas.microsoft.com/office/drawing/2010/main" val="0"/>
              </a:ext>
            </a:extLst>
          </a:blip>
          <a:srcRect l="91072" t="1325" r="271" b="1532"/>
          <a:stretch/>
        </p:blipFill>
        <p:spPr>
          <a:xfrm rot="5400000">
            <a:off x="5730432" y="-5730430"/>
            <a:ext cx="779139" cy="12240000"/>
          </a:xfrm>
          <a:prstGeom prst="rect">
            <a:avLst/>
          </a:prstGeom>
        </p:spPr>
      </p:pic>
      <p:pic>
        <p:nvPicPr>
          <p:cNvPr id="6" name="Bildobjekt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59531" y="201211"/>
            <a:ext cx="1208858" cy="351326"/>
          </a:xfrm>
          <a:prstGeom prst="rect">
            <a:avLst/>
          </a:prstGeom>
        </p:spPr>
      </p:pic>
    </p:spTree>
    <p:extLst>
      <p:ext uri="{BB962C8B-B14F-4D97-AF65-F5344CB8AC3E}">
        <p14:creationId xmlns:p14="http://schemas.microsoft.com/office/powerpoint/2010/main" val="15586807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48360" y="926055"/>
            <a:ext cx="10515600" cy="837933"/>
          </a:xfrm>
        </p:spPr>
        <p:txBody>
          <a:bodyPr>
            <a:normAutofit/>
          </a:bodyPr>
          <a:lstStyle/>
          <a:p>
            <a:r>
              <a:rPr lang="sv-SE" sz="3600" dirty="0" smtClean="0">
                <a:latin typeface="Legato-Bold" panose="02000803020000020004" pitchFamily="2" charset="0"/>
                <a:cs typeface="Arial" panose="020B0604020202020204" pitchFamily="34" charset="0"/>
              </a:rPr>
              <a:t>Kompetens ger trygghet</a:t>
            </a:r>
            <a:endParaRPr lang="sv-SE" sz="3600" dirty="0">
              <a:latin typeface="Legato-Bold" panose="02000803020000020004" pitchFamily="2" charset="0"/>
              <a:cs typeface="Arial" panose="020B0604020202020204" pitchFamily="34" charset="0"/>
            </a:endParaRPr>
          </a:p>
        </p:txBody>
      </p:sp>
      <p:sp>
        <p:nvSpPr>
          <p:cNvPr id="3" name="Platshållare för innehåll 2"/>
          <p:cNvSpPr>
            <a:spLocks noGrp="1"/>
          </p:cNvSpPr>
          <p:nvPr>
            <p:ph idx="1"/>
          </p:nvPr>
        </p:nvSpPr>
        <p:spPr>
          <a:xfrm>
            <a:off x="848360" y="1870263"/>
            <a:ext cx="7905347" cy="4539704"/>
          </a:xfrm>
        </p:spPr>
        <p:txBody>
          <a:bodyPr wrap="square" anchor="t" anchorCtr="0">
            <a:spAutoFit/>
          </a:bodyPr>
          <a:lstStyle/>
          <a:p>
            <a:pPr>
              <a:lnSpc>
                <a:spcPct val="100000"/>
              </a:lnSpc>
              <a:spcBef>
                <a:spcPts val="0"/>
              </a:spcBef>
            </a:pPr>
            <a:r>
              <a:rPr lang="sv-SE" sz="2400" dirty="0" smtClean="0"/>
              <a:t>IF Metall har länge sett problemet att medlemmarna </a:t>
            </a:r>
            <a:br>
              <a:rPr lang="sv-SE" sz="2400" dirty="0" smtClean="0"/>
            </a:br>
            <a:r>
              <a:rPr lang="sv-SE" sz="2400" dirty="0" smtClean="0"/>
              <a:t>inte får chans att utveckla sin kompetens under sitt arbetsliv. Samtidigt signalerar arbetsgivarna att de saknar arbetskraft med rätt kompetens.</a:t>
            </a:r>
          </a:p>
          <a:p>
            <a:pPr marL="0" indent="0">
              <a:lnSpc>
                <a:spcPts val="1500"/>
              </a:lnSpc>
              <a:spcBef>
                <a:spcPts val="0"/>
              </a:spcBef>
              <a:buNone/>
            </a:pPr>
            <a:r>
              <a:rPr lang="sv-SE" sz="2400" dirty="0" smtClean="0"/>
              <a:t> </a:t>
            </a:r>
          </a:p>
          <a:p>
            <a:pPr>
              <a:lnSpc>
                <a:spcPct val="100000"/>
              </a:lnSpc>
              <a:spcBef>
                <a:spcPts val="0"/>
              </a:spcBef>
            </a:pPr>
            <a:r>
              <a:rPr lang="sv-SE" sz="2400" dirty="0" smtClean="0"/>
              <a:t>Den snabba teknikutvecklingen och digitaliseringen</a:t>
            </a:r>
            <a:br>
              <a:rPr lang="sv-SE" sz="2400" dirty="0" smtClean="0"/>
            </a:br>
            <a:r>
              <a:rPr lang="sv-SE" sz="2400" dirty="0" smtClean="0"/>
              <a:t>gör att kunskaper är en färskvara. Det man lärt sig </a:t>
            </a:r>
            <a:br>
              <a:rPr lang="sv-SE" sz="2400" dirty="0" smtClean="0"/>
            </a:br>
            <a:r>
              <a:rPr lang="sv-SE" sz="2400" dirty="0" smtClean="0"/>
              <a:t>blir snabbt inaktuellt och utan mer utbildning blir </a:t>
            </a:r>
            <a:br>
              <a:rPr lang="sv-SE" sz="2400" dirty="0" smtClean="0"/>
            </a:br>
            <a:r>
              <a:rPr lang="sv-SE" sz="2400" dirty="0" smtClean="0"/>
              <a:t>det svårt att komma vidare på arbetsmarknaden.</a:t>
            </a:r>
          </a:p>
          <a:p>
            <a:pPr>
              <a:lnSpc>
                <a:spcPts val="1500"/>
              </a:lnSpc>
              <a:spcBef>
                <a:spcPts val="0"/>
              </a:spcBef>
            </a:pPr>
            <a:endParaRPr lang="sv-SE" sz="2400" dirty="0" smtClean="0"/>
          </a:p>
          <a:p>
            <a:pPr>
              <a:lnSpc>
                <a:spcPct val="100000"/>
              </a:lnSpc>
              <a:spcBef>
                <a:spcPts val="0"/>
              </a:spcBef>
            </a:pPr>
            <a:r>
              <a:rPr lang="sv-SE" sz="2400" dirty="0" smtClean="0"/>
              <a:t>Kompetensutveckling och omställning med ekonomiskt </a:t>
            </a:r>
            <a:endParaRPr lang="sv-SE" sz="2400" dirty="0"/>
          </a:p>
          <a:p>
            <a:pPr marL="0" indent="0">
              <a:lnSpc>
                <a:spcPct val="100000"/>
              </a:lnSpc>
              <a:spcBef>
                <a:spcPts val="0"/>
              </a:spcBef>
              <a:buNone/>
            </a:pPr>
            <a:r>
              <a:rPr lang="sv-SE" sz="2400" dirty="0" smtClean="0"/>
              <a:t>   stöd ger möjlighet att utvecklas, få högre lön och förbli </a:t>
            </a:r>
          </a:p>
          <a:p>
            <a:pPr marL="0" indent="0">
              <a:lnSpc>
                <a:spcPct val="100000"/>
              </a:lnSpc>
              <a:spcBef>
                <a:spcPts val="0"/>
              </a:spcBef>
              <a:buNone/>
            </a:pPr>
            <a:r>
              <a:rPr lang="sv-SE" sz="2400" dirty="0" smtClean="0"/>
              <a:t>   attraktiv på arbetsmarknaden.</a:t>
            </a:r>
          </a:p>
        </p:txBody>
      </p:sp>
      <p:pic>
        <p:nvPicPr>
          <p:cNvPr id="5" name="Bildobjekt 4"/>
          <p:cNvPicPr>
            <a:picLocks noChangeAspect="1"/>
          </p:cNvPicPr>
          <p:nvPr/>
        </p:nvPicPr>
        <p:blipFill rotWithShape="1">
          <a:blip r:embed="rId3" cstate="print">
            <a:extLst>
              <a:ext uri="{28A0092B-C50C-407E-A947-70E740481C1C}">
                <a14:useLocalDpi xmlns:a14="http://schemas.microsoft.com/office/drawing/2010/main" val="0"/>
              </a:ext>
            </a:extLst>
          </a:blip>
          <a:srcRect l="91072" t="1325" r="271" b="1532"/>
          <a:stretch/>
        </p:blipFill>
        <p:spPr>
          <a:xfrm rot="5400000">
            <a:off x="5730432" y="-5730430"/>
            <a:ext cx="779139" cy="12240000"/>
          </a:xfrm>
          <a:prstGeom prst="rect">
            <a:avLst/>
          </a:prstGeom>
        </p:spPr>
      </p:pic>
      <p:pic>
        <p:nvPicPr>
          <p:cNvPr id="6" name="Bildobjekt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59531" y="201211"/>
            <a:ext cx="1208858" cy="351326"/>
          </a:xfrm>
          <a:prstGeom prst="rect">
            <a:avLst/>
          </a:prstGeom>
        </p:spPr>
      </p:pic>
      <p:pic>
        <p:nvPicPr>
          <p:cNvPr id="4" name="Bildobjekt 3"/>
          <p:cNvPicPr>
            <a:picLocks noChangeAspect="1"/>
          </p:cNvPicPr>
          <p:nvPr/>
        </p:nvPicPr>
        <p:blipFill>
          <a:blip r:embed="rId5"/>
          <a:stretch>
            <a:fillRect/>
          </a:stretch>
        </p:blipFill>
        <p:spPr>
          <a:xfrm>
            <a:off x="8855675" y="1663310"/>
            <a:ext cx="2508285" cy="4614854"/>
          </a:xfrm>
          <a:prstGeom prst="rect">
            <a:avLst/>
          </a:prstGeom>
        </p:spPr>
      </p:pic>
    </p:spTree>
    <p:extLst>
      <p:ext uri="{BB962C8B-B14F-4D97-AF65-F5344CB8AC3E}">
        <p14:creationId xmlns:p14="http://schemas.microsoft.com/office/powerpoint/2010/main" val="13115198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1151456"/>
            <a:ext cx="10394092" cy="1035968"/>
          </a:xfrm>
        </p:spPr>
        <p:txBody>
          <a:bodyPr>
            <a:noAutofit/>
          </a:bodyPr>
          <a:lstStyle/>
          <a:p>
            <a:r>
              <a:rPr lang="sv-SE" sz="3600" b="1" dirty="0" smtClean="0">
                <a:latin typeface="Legato-Bold" panose="02000803020000020004" pitchFamily="2" charset="0"/>
              </a:rPr>
              <a:t>Grundläggande omställnings- </a:t>
            </a:r>
            <a:r>
              <a:rPr lang="sv-SE" sz="3600" b="1" dirty="0">
                <a:latin typeface="Legato-Bold" panose="02000803020000020004" pitchFamily="2" charset="0"/>
              </a:rPr>
              <a:t/>
            </a:r>
            <a:br>
              <a:rPr lang="sv-SE" sz="3600" b="1" dirty="0">
                <a:latin typeface="Legato-Bold" panose="02000803020000020004" pitchFamily="2" charset="0"/>
              </a:rPr>
            </a:br>
            <a:r>
              <a:rPr lang="sv-SE" sz="3600" b="1" dirty="0" smtClean="0">
                <a:latin typeface="Legato-Bold" panose="02000803020000020004" pitchFamily="2" charset="0"/>
              </a:rPr>
              <a:t>och kompetensstöd</a:t>
            </a:r>
            <a:endParaRPr lang="sv-SE" sz="3600" b="1" dirty="0">
              <a:latin typeface="Legato-Bold" panose="02000803020000020004" pitchFamily="2" charset="0"/>
            </a:endParaRPr>
          </a:p>
        </p:txBody>
      </p:sp>
      <p:sp>
        <p:nvSpPr>
          <p:cNvPr id="3" name="Platshållare för innehåll 2"/>
          <p:cNvSpPr>
            <a:spLocks noGrp="1"/>
          </p:cNvSpPr>
          <p:nvPr>
            <p:ph idx="1"/>
          </p:nvPr>
        </p:nvSpPr>
        <p:spPr>
          <a:xfrm>
            <a:off x="838200" y="2319866"/>
            <a:ext cx="10904034" cy="2134809"/>
          </a:xfrm>
        </p:spPr>
        <p:txBody>
          <a:bodyPr>
            <a:normAutofit lnSpcReduction="10000"/>
          </a:bodyPr>
          <a:lstStyle/>
          <a:p>
            <a:pPr>
              <a:lnSpc>
                <a:spcPct val="100000"/>
              </a:lnSpc>
              <a:spcBef>
                <a:spcPts val="0"/>
              </a:spcBef>
            </a:pPr>
            <a:r>
              <a:rPr lang="sv-SE" sz="2600" dirty="0" smtClean="0">
                <a:latin typeface="Arial" panose="020B0604020202020204" pitchFamily="34" charset="0"/>
                <a:cs typeface="Arial" panose="020B0604020202020204" pitchFamily="34" charset="0"/>
              </a:rPr>
              <a:t>I dag har den som inte omfattas av kollektivavtal inte tillgång till något omställnings- och kompetensstöd.</a:t>
            </a:r>
          </a:p>
          <a:p>
            <a:pPr marL="0" indent="0">
              <a:lnSpc>
                <a:spcPts val="2000"/>
              </a:lnSpc>
              <a:spcBef>
                <a:spcPts val="0"/>
              </a:spcBef>
              <a:buNone/>
            </a:pPr>
            <a:endParaRPr lang="sv-SE" sz="2600" dirty="0">
              <a:latin typeface="Arial" panose="020B0604020202020204" pitchFamily="34" charset="0"/>
              <a:cs typeface="Arial" panose="020B0604020202020204" pitchFamily="34" charset="0"/>
            </a:endParaRPr>
          </a:p>
          <a:p>
            <a:pPr>
              <a:lnSpc>
                <a:spcPct val="100000"/>
              </a:lnSpc>
              <a:spcBef>
                <a:spcPts val="0"/>
              </a:spcBef>
            </a:pPr>
            <a:r>
              <a:rPr lang="sv-SE" sz="2600" dirty="0" smtClean="0">
                <a:latin typeface="Arial" panose="020B0604020202020204" pitchFamily="34" charset="0"/>
                <a:cs typeface="Arial" panose="020B0604020202020204" pitchFamily="34" charset="0"/>
              </a:rPr>
              <a:t>Regeringens utredningar föreslår en ny </a:t>
            </a:r>
            <a:r>
              <a:rPr lang="sv-SE" sz="2600" dirty="0">
                <a:latin typeface="Arial" panose="020B0604020202020204" pitchFamily="34" charset="0"/>
                <a:cs typeface="Arial" panose="020B0604020202020204" pitchFamily="34" charset="0"/>
              </a:rPr>
              <a:t>omställningsorganisation, Kansliet för omställnings- och </a:t>
            </a:r>
            <a:r>
              <a:rPr lang="sv-SE" sz="2600" dirty="0" smtClean="0">
                <a:latin typeface="Arial" panose="020B0604020202020204" pitchFamily="34" charset="0"/>
                <a:cs typeface="Arial" panose="020B0604020202020204" pitchFamily="34" charset="0"/>
              </a:rPr>
              <a:t>kompetensstöd, som ska ge stöd till arbetstagare som inte omfattas av kollektivavtal.</a:t>
            </a:r>
          </a:p>
          <a:p>
            <a:pPr marL="0" indent="0">
              <a:lnSpc>
                <a:spcPct val="100000"/>
              </a:lnSpc>
              <a:spcBef>
                <a:spcPts val="0"/>
              </a:spcBef>
              <a:buNone/>
            </a:pPr>
            <a:endParaRPr lang="sv-SE" sz="2600" dirty="0">
              <a:latin typeface="Arial" panose="020B0604020202020204" pitchFamily="34" charset="0"/>
              <a:cs typeface="Arial" panose="020B0604020202020204" pitchFamily="34" charset="0"/>
            </a:endParaRPr>
          </a:p>
          <a:p>
            <a:pPr marL="0" indent="0">
              <a:buNone/>
            </a:pPr>
            <a:endParaRPr lang="sv-SE" sz="2400" dirty="0" smtClean="0">
              <a:latin typeface="Arial" panose="020B0604020202020204" pitchFamily="34" charset="0"/>
              <a:cs typeface="Arial" panose="020B0604020202020204" pitchFamily="34" charset="0"/>
            </a:endParaRPr>
          </a:p>
        </p:txBody>
      </p:sp>
      <p:pic>
        <p:nvPicPr>
          <p:cNvPr id="4" name="Bildobjekt 3"/>
          <p:cNvPicPr>
            <a:picLocks noChangeAspect="1"/>
          </p:cNvPicPr>
          <p:nvPr/>
        </p:nvPicPr>
        <p:blipFill rotWithShape="1">
          <a:blip r:embed="rId3" cstate="print">
            <a:extLst>
              <a:ext uri="{28A0092B-C50C-407E-A947-70E740481C1C}">
                <a14:useLocalDpi xmlns:a14="http://schemas.microsoft.com/office/drawing/2010/main" val="0"/>
              </a:ext>
            </a:extLst>
          </a:blip>
          <a:srcRect l="91072" t="1325" r="271" b="1532"/>
          <a:stretch/>
        </p:blipFill>
        <p:spPr>
          <a:xfrm rot="5400000">
            <a:off x="5730432" y="-5730430"/>
            <a:ext cx="779139" cy="12240000"/>
          </a:xfrm>
          <a:prstGeom prst="rect">
            <a:avLst/>
          </a:prstGeom>
        </p:spPr>
      </p:pic>
      <p:pic>
        <p:nvPicPr>
          <p:cNvPr id="5" name="Bildobjekt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59531" y="201211"/>
            <a:ext cx="1208858" cy="351326"/>
          </a:xfrm>
          <a:prstGeom prst="rect">
            <a:avLst/>
          </a:prstGeom>
        </p:spPr>
      </p:pic>
      <p:pic>
        <p:nvPicPr>
          <p:cNvPr id="6" name="Bildobjekt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346009" y="4146561"/>
            <a:ext cx="2017951" cy="2011854"/>
          </a:xfrm>
          <a:prstGeom prst="rect">
            <a:avLst/>
          </a:prstGeom>
        </p:spPr>
      </p:pic>
      <p:sp>
        <p:nvSpPr>
          <p:cNvPr id="8" name="textruta 7"/>
          <p:cNvSpPr txBox="1"/>
          <p:nvPr/>
        </p:nvSpPr>
        <p:spPr>
          <a:xfrm>
            <a:off x="838200" y="4587117"/>
            <a:ext cx="8285922" cy="1292662"/>
          </a:xfrm>
          <a:prstGeom prst="rect">
            <a:avLst/>
          </a:prstGeom>
          <a:noFill/>
        </p:spPr>
        <p:txBody>
          <a:bodyPr wrap="square" rtlCol="0">
            <a:spAutoFit/>
          </a:bodyPr>
          <a:lstStyle/>
          <a:p>
            <a:pPr marL="230400" indent="-230400">
              <a:buFont typeface="Arial" panose="020B0604020202020204" pitchFamily="34" charset="0"/>
              <a:buChar char="•"/>
            </a:pPr>
            <a:r>
              <a:rPr lang="sv-SE" sz="2600" dirty="0">
                <a:latin typeface="Arial" panose="020B0604020202020204" pitchFamily="34" charset="0"/>
                <a:cs typeface="Arial" panose="020B0604020202020204" pitchFamily="34" charset="0"/>
              </a:rPr>
              <a:t>Arbetstagare som omfattas av kollektivavtal får, som tidigare, stödet via sin </a:t>
            </a:r>
            <a:r>
              <a:rPr lang="sv-SE" sz="2600" dirty="0" smtClean="0">
                <a:latin typeface="Arial" panose="020B0604020202020204" pitchFamily="34" charset="0"/>
                <a:cs typeface="Arial" panose="020B0604020202020204" pitchFamily="34" charset="0"/>
              </a:rPr>
              <a:t>omställningsorganisation.</a:t>
            </a:r>
          </a:p>
          <a:p>
            <a:pPr marL="230400"/>
            <a:r>
              <a:rPr lang="sv-SE" sz="2600" dirty="0" smtClean="0">
                <a:latin typeface="Arial" panose="020B0604020202020204" pitchFamily="34" charset="0"/>
                <a:cs typeface="Arial" panose="020B0604020202020204" pitchFamily="34" charset="0"/>
              </a:rPr>
              <a:t>För </a:t>
            </a:r>
            <a:r>
              <a:rPr lang="sv-SE" sz="2600" dirty="0">
                <a:latin typeface="Arial" panose="020B0604020202020204" pitchFamily="34" charset="0"/>
                <a:cs typeface="Arial" panose="020B0604020202020204" pitchFamily="34" charset="0"/>
              </a:rPr>
              <a:t>IF Metalls medlemmar gäller </a:t>
            </a:r>
            <a:r>
              <a:rPr lang="sv-SE" sz="2600" dirty="0" smtClean="0">
                <a:latin typeface="Arial" panose="020B0604020202020204" pitchFamily="34" charset="0"/>
                <a:cs typeface="Arial" panose="020B0604020202020204" pitchFamily="34" charset="0"/>
              </a:rPr>
              <a:t>TSL</a:t>
            </a:r>
            <a:r>
              <a:rPr lang="sv-SE" sz="2600" dirty="0">
                <a:latin typeface="Arial" panose="020B0604020202020204" pitchFamily="34" charset="0"/>
                <a:cs typeface="Arial" panose="020B0604020202020204" pitchFamily="34" charset="0"/>
              </a:rPr>
              <a:t>.</a:t>
            </a:r>
            <a:endParaRPr lang="sv-SE" sz="26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21452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1066790"/>
            <a:ext cx="10515600" cy="750898"/>
          </a:xfrm>
        </p:spPr>
        <p:txBody>
          <a:bodyPr>
            <a:normAutofit/>
          </a:bodyPr>
          <a:lstStyle/>
          <a:p>
            <a:r>
              <a:rPr lang="sv-SE" sz="3600" b="1" dirty="0" smtClean="0">
                <a:latin typeface="Legato-Bold" panose="02000803020000020004" pitchFamily="2" charset="0"/>
              </a:rPr>
              <a:t>Fler får tillgång till omställningsstöd</a:t>
            </a:r>
            <a:endParaRPr lang="sv-SE" sz="3600" dirty="0">
              <a:latin typeface="Legato-Bold" panose="02000803020000020004" pitchFamily="2" charset="0"/>
            </a:endParaRPr>
          </a:p>
        </p:txBody>
      </p:sp>
      <p:sp>
        <p:nvSpPr>
          <p:cNvPr id="3" name="Platshållare för innehåll 2"/>
          <p:cNvSpPr>
            <a:spLocks noGrp="1"/>
          </p:cNvSpPr>
          <p:nvPr>
            <p:ph idx="1"/>
          </p:nvPr>
        </p:nvSpPr>
        <p:spPr>
          <a:xfrm>
            <a:off x="838200" y="1902279"/>
            <a:ext cx="10515600" cy="4531179"/>
          </a:xfrm>
        </p:spPr>
        <p:txBody>
          <a:bodyPr>
            <a:normAutofit fontScale="77500" lnSpcReduction="20000"/>
          </a:bodyPr>
          <a:lstStyle/>
          <a:p>
            <a:pPr marL="0" indent="0">
              <a:lnSpc>
                <a:spcPct val="120000"/>
              </a:lnSpc>
              <a:buNone/>
            </a:pPr>
            <a:r>
              <a:rPr lang="sv-SE" dirty="0" smtClean="0">
                <a:latin typeface="Arial" panose="020B0604020202020204" pitchFamily="34" charset="0"/>
                <a:cs typeface="Arial" panose="020B0604020202020204" pitchFamily="34" charset="0"/>
              </a:rPr>
              <a:t>Nuvarande omställningsstöd, via TSL, ges vid uppsägning på grund av arbetsbrist. Nu blir målgruppen större och stöd blir tillgängligt för arbetstagare vars</a:t>
            </a:r>
            <a:endParaRPr lang="sv-SE" dirty="0">
              <a:latin typeface="Arial" panose="020B0604020202020204" pitchFamily="34" charset="0"/>
              <a:cs typeface="Arial" panose="020B0604020202020204" pitchFamily="34" charset="0"/>
            </a:endParaRPr>
          </a:p>
          <a:p>
            <a:pPr marL="285750" indent="-285750">
              <a:lnSpc>
                <a:spcPct val="120000"/>
              </a:lnSpc>
            </a:pPr>
            <a:r>
              <a:rPr lang="sv-SE" i="1" dirty="0">
                <a:latin typeface="Arial" panose="020B0604020202020204" pitchFamily="34" charset="0"/>
                <a:cs typeface="Arial" panose="020B0604020202020204" pitchFamily="34" charset="0"/>
              </a:rPr>
              <a:t>tillsvidareanställning eller tidsbegränsade anställning</a:t>
            </a:r>
            <a:r>
              <a:rPr lang="sv-SE" dirty="0" smtClean="0">
                <a:latin typeface="Arial" panose="020B0604020202020204" pitchFamily="34" charset="0"/>
                <a:cs typeface="Arial" panose="020B0604020202020204" pitchFamily="34" charset="0"/>
              </a:rPr>
              <a:t> ska </a:t>
            </a:r>
            <a:r>
              <a:rPr lang="sv-SE" dirty="0">
                <a:latin typeface="Arial" panose="020B0604020202020204" pitchFamily="34" charset="0"/>
                <a:cs typeface="Arial" panose="020B0604020202020204" pitchFamily="34" charset="0"/>
              </a:rPr>
              <a:t>upphöra eller har upphört på grund av arbetsbrist genom en uppsägning eller genom en överenskommelse mellan arbetstagaren och </a:t>
            </a:r>
            <a:r>
              <a:rPr lang="sv-SE" dirty="0" smtClean="0">
                <a:latin typeface="Arial" panose="020B0604020202020204" pitchFamily="34" charset="0"/>
                <a:cs typeface="Arial" panose="020B0604020202020204" pitchFamily="34" charset="0"/>
              </a:rPr>
              <a:t>arbetsgivaren.</a:t>
            </a:r>
            <a:endParaRPr lang="sv-SE" dirty="0">
              <a:latin typeface="Arial" panose="020B0604020202020204" pitchFamily="34" charset="0"/>
              <a:cs typeface="Arial" panose="020B0604020202020204" pitchFamily="34" charset="0"/>
            </a:endParaRPr>
          </a:p>
          <a:p>
            <a:pPr marL="285750" indent="-285750">
              <a:lnSpc>
                <a:spcPct val="120000"/>
              </a:lnSpc>
            </a:pPr>
            <a:r>
              <a:rPr lang="sv-SE" i="1" dirty="0">
                <a:latin typeface="Arial" panose="020B0604020202020204" pitchFamily="34" charset="0"/>
                <a:cs typeface="Arial" panose="020B0604020202020204" pitchFamily="34" charset="0"/>
              </a:rPr>
              <a:t>anställning ska upphöra eller har upphört till följd av ohälsa eller sjukdom </a:t>
            </a:r>
            <a:r>
              <a:rPr lang="sv-SE" dirty="0">
                <a:latin typeface="Arial" panose="020B0604020202020204" pitchFamily="34" charset="0"/>
                <a:cs typeface="Arial" panose="020B0604020202020204" pitchFamily="34" charset="0"/>
              </a:rPr>
              <a:t>genom en uppsägning eller genom en överenskommelse mellan arbetstagaren och arbetsgivaren</a:t>
            </a:r>
            <a:r>
              <a:rPr lang="sv-SE" dirty="0" smtClean="0">
                <a:latin typeface="Arial" panose="020B0604020202020204" pitchFamily="34" charset="0"/>
                <a:cs typeface="Arial" panose="020B0604020202020204" pitchFamily="34" charset="0"/>
              </a:rPr>
              <a:t>.</a:t>
            </a:r>
            <a:endParaRPr lang="sv-SE" dirty="0">
              <a:latin typeface="Arial" panose="020B0604020202020204" pitchFamily="34" charset="0"/>
              <a:cs typeface="Arial" panose="020B0604020202020204" pitchFamily="34" charset="0"/>
            </a:endParaRPr>
          </a:p>
          <a:p>
            <a:pPr marL="285750" indent="-285750">
              <a:lnSpc>
                <a:spcPct val="120000"/>
              </a:lnSpc>
            </a:pPr>
            <a:r>
              <a:rPr lang="sv-SE" dirty="0">
                <a:latin typeface="Arial" panose="020B0604020202020204" pitchFamily="34" charset="0"/>
                <a:cs typeface="Arial" panose="020B0604020202020204" pitchFamily="34" charset="0"/>
              </a:rPr>
              <a:t>Kompetensstöd</a:t>
            </a:r>
            <a:r>
              <a:rPr lang="sv-SE" b="1" dirty="0">
                <a:latin typeface="Arial" panose="020B0604020202020204" pitchFamily="34" charset="0"/>
                <a:cs typeface="Arial" panose="020B0604020202020204" pitchFamily="34" charset="0"/>
              </a:rPr>
              <a:t> </a:t>
            </a:r>
            <a:r>
              <a:rPr lang="sv-SE" dirty="0">
                <a:latin typeface="Arial" panose="020B0604020202020204" pitchFamily="34" charset="0"/>
                <a:cs typeface="Arial" panose="020B0604020202020204" pitchFamily="34" charset="0"/>
              </a:rPr>
              <a:t>får beviljas en </a:t>
            </a:r>
            <a:r>
              <a:rPr lang="sv-SE" i="1" dirty="0">
                <a:latin typeface="Arial" panose="020B0604020202020204" pitchFamily="34" charset="0"/>
                <a:cs typeface="Arial" panose="020B0604020202020204" pitchFamily="34" charset="0"/>
              </a:rPr>
              <a:t>anställd</a:t>
            </a:r>
            <a:r>
              <a:rPr lang="sv-SE" b="1" dirty="0">
                <a:latin typeface="Arial" panose="020B0604020202020204" pitchFamily="34" charset="0"/>
                <a:cs typeface="Arial" panose="020B0604020202020204" pitchFamily="34" charset="0"/>
              </a:rPr>
              <a:t> </a:t>
            </a:r>
            <a:r>
              <a:rPr lang="sv-SE" dirty="0">
                <a:latin typeface="Arial" panose="020B0604020202020204" pitchFamily="34" charset="0"/>
                <a:cs typeface="Arial" panose="020B0604020202020204" pitchFamily="34" charset="0"/>
              </a:rPr>
              <a:t>arbetstagare</a:t>
            </a:r>
            <a:r>
              <a:rPr lang="sv-SE" b="1" dirty="0">
                <a:latin typeface="Arial" panose="020B0604020202020204" pitchFamily="34" charset="0"/>
                <a:cs typeface="Arial" panose="020B0604020202020204" pitchFamily="34" charset="0"/>
              </a:rPr>
              <a:t> </a:t>
            </a:r>
            <a:r>
              <a:rPr lang="sv-SE" dirty="0">
                <a:latin typeface="Arial" panose="020B0604020202020204" pitchFamily="34" charset="0"/>
                <a:cs typeface="Arial" panose="020B0604020202020204" pitchFamily="34" charset="0"/>
              </a:rPr>
              <a:t>i syfte att stärka arbetstagarens framtida ställning på arbetsmarknaden</a:t>
            </a:r>
            <a:r>
              <a:rPr lang="sv-SE" dirty="0" smtClean="0">
                <a:latin typeface="Arial" panose="020B0604020202020204" pitchFamily="34" charset="0"/>
                <a:cs typeface="Arial" panose="020B0604020202020204" pitchFamily="34" charset="0"/>
              </a:rPr>
              <a:t>.</a:t>
            </a:r>
            <a:endParaRPr lang="sv-SE" dirty="0">
              <a:latin typeface="Arial" panose="020B0604020202020204" pitchFamily="34" charset="0"/>
              <a:cs typeface="Arial" panose="020B0604020202020204" pitchFamily="34" charset="0"/>
            </a:endParaRPr>
          </a:p>
          <a:p>
            <a:pPr marL="285750" indent="-285750">
              <a:lnSpc>
                <a:spcPct val="120000"/>
              </a:lnSpc>
            </a:pPr>
            <a:r>
              <a:rPr lang="sv-SE" dirty="0">
                <a:latin typeface="Arial" panose="020B0604020202020204" pitchFamily="34" charset="0"/>
                <a:cs typeface="Arial" panose="020B0604020202020204" pitchFamily="34" charset="0"/>
              </a:rPr>
              <a:t>Tillgängligt för arbetstagare upp till 65 </a:t>
            </a:r>
            <a:r>
              <a:rPr lang="sv-SE" dirty="0" smtClean="0">
                <a:latin typeface="Arial" panose="020B0604020202020204" pitchFamily="34" charset="0"/>
                <a:cs typeface="Arial" panose="020B0604020202020204" pitchFamily="34" charset="0"/>
              </a:rPr>
              <a:t>år.</a:t>
            </a:r>
            <a:endParaRPr lang="sv-SE" dirty="0">
              <a:latin typeface="Arial" panose="020B0604020202020204" pitchFamily="34" charset="0"/>
              <a:cs typeface="Arial" panose="020B0604020202020204" pitchFamily="34" charset="0"/>
            </a:endParaRPr>
          </a:p>
          <a:p>
            <a:pPr marL="0" indent="0">
              <a:buNone/>
            </a:pPr>
            <a:endParaRPr lang="sv-SE" sz="2400" dirty="0" smtClean="0">
              <a:latin typeface="Arial" panose="020B0604020202020204" pitchFamily="34" charset="0"/>
              <a:cs typeface="Arial" panose="020B0604020202020204" pitchFamily="34" charset="0"/>
            </a:endParaRPr>
          </a:p>
        </p:txBody>
      </p:sp>
      <p:pic>
        <p:nvPicPr>
          <p:cNvPr id="4" name="Bildobjekt 3"/>
          <p:cNvPicPr>
            <a:picLocks noChangeAspect="1"/>
          </p:cNvPicPr>
          <p:nvPr/>
        </p:nvPicPr>
        <p:blipFill rotWithShape="1">
          <a:blip r:embed="rId3" cstate="print">
            <a:extLst>
              <a:ext uri="{28A0092B-C50C-407E-A947-70E740481C1C}">
                <a14:useLocalDpi xmlns:a14="http://schemas.microsoft.com/office/drawing/2010/main" val="0"/>
              </a:ext>
            </a:extLst>
          </a:blip>
          <a:srcRect l="91072" t="1325" r="271" b="1532"/>
          <a:stretch/>
        </p:blipFill>
        <p:spPr>
          <a:xfrm rot="5400000">
            <a:off x="5730432" y="-5730430"/>
            <a:ext cx="779139" cy="12240000"/>
          </a:xfrm>
          <a:prstGeom prst="rect">
            <a:avLst/>
          </a:prstGeom>
        </p:spPr>
      </p:pic>
      <p:pic>
        <p:nvPicPr>
          <p:cNvPr id="5" name="Bildobjekt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59531" y="201211"/>
            <a:ext cx="1208858" cy="351326"/>
          </a:xfrm>
          <a:prstGeom prst="rect">
            <a:avLst/>
          </a:prstGeom>
        </p:spPr>
      </p:pic>
    </p:spTree>
    <p:extLst>
      <p:ext uri="{BB962C8B-B14F-4D97-AF65-F5344CB8AC3E}">
        <p14:creationId xmlns:p14="http://schemas.microsoft.com/office/powerpoint/2010/main" val="39797987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1181560"/>
            <a:ext cx="10770031" cy="987597"/>
          </a:xfrm>
        </p:spPr>
        <p:txBody>
          <a:bodyPr>
            <a:noAutofit/>
          </a:bodyPr>
          <a:lstStyle/>
          <a:p>
            <a:r>
              <a:rPr lang="sv-SE" sz="3600" dirty="0" smtClean="0">
                <a:latin typeface="Legato-Bold" panose="02000803020000020004" pitchFamily="2" charset="0"/>
              </a:rPr>
              <a:t>Villkor för grundläggande </a:t>
            </a:r>
            <a:br>
              <a:rPr lang="sv-SE" sz="3600" dirty="0" smtClean="0">
                <a:latin typeface="Legato-Bold" panose="02000803020000020004" pitchFamily="2" charset="0"/>
              </a:rPr>
            </a:br>
            <a:r>
              <a:rPr lang="sv-SE" sz="3600" dirty="0" smtClean="0">
                <a:latin typeface="Legato-Bold" panose="02000803020000020004" pitchFamily="2" charset="0"/>
              </a:rPr>
              <a:t>omställnings- och kompetensstöd</a:t>
            </a:r>
            <a:endParaRPr lang="sv-SE" sz="3600" dirty="0">
              <a:latin typeface="Legato-Bold" panose="02000803020000020004" pitchFamily="2" charset="0"/>
            </a:endParaRPr>
          </a:p>
        </p:txBody>
      </p:sp>
      <p:sp>
        <p:nvSpPr>
          <p:cNvPr id="3" name="Platshållare för innehåll 2"/>
          <p:cNvSpPr>
            <a:spLocks noGrp="1"/>
          </p:cNvSpPr>
          <p:nvPr>
            <p:ph idx="1"/>
          </p:nvPr>
        </p:nvSpPr>
        <p:spPr>
          <a:xfrm>
            <a:off x="838200" y="2325757"/>
            <a:ext cx="10515600" cy="3851205"/>
          </a:xfrm>
        </p:spPr>
        <p:txBody>
          <a:bodyPr>
            <a:normAutofit/>
          </a:bodyPr>
          <a:lstStyle/>
          <a:p>
            <a:pPr>
              <a:lnSpc>
                <a:spcPct val="110000"/>
              </a:lnSpc>
            </a:pPr>
            <a:r>
              <a:rPr lang="sv-SE" sz="2600" dirty="0" smtClean="0">
                <a:latin typeface="Arial" panose="020B0604020202020204" pitchFamily="34" charset="0"/>
                <a:cs typeface="Arial" panose="020B0604020202020204" pitchFamily="34" charset="0"/>
              </a:rPr>
              <a:t>Man ska ha arbetat 16 timmar/vecka under varje månad i minst tolv månader inom två år före ansökan (arbetsvillkor).</a:t>
            </a:r>
          </a:p>
          <a:p>
            <a:pPr>
              <a:lnSpc>
                <a:spcPct val="150000"/>
              </a:lnSpc>
            </a:pPr>
            <a:r>
              <a:rPr lang="sv-SE" sz="2600" dirty="0" smtClean="0">
                <a:latin typeface="Arial" panose="020B0604020202020204" pitchFamily="34" charset="0"/>
                <a:cs typeface="Arial" panose="020B0604020202020204" pitchFamily="34" charset="0"/>
              </a:rPr>
              <a:t>Arbetsvillkoret styrks genom arbetsgivaren eller genom inkomst. </a:t>
            </a:r>
          </a:p>
          <a:p>
            <a:pPr>
              <a:lnSpc>
                <a:spcPct val="150000"/>
              </a:lnSpc>
            </a:pPr>
            <a:r>
              <a:rPr lang="sv-SE" sz="2600" dirty="0" smtClean="0">
                <a:latin typeface="Arial" panose="020B0604020202020204" pitchFamily="34" charset="0"/>
                <a:cs typeface="Arial" panose="020B0604020202020204" pitchFamily="34" charset="0"/>
              </a:rPr>
              <a:t>Stödet kan ges under 12 månader (från att ansökan beviljats).</a:t>
            </a:r>
          </a:p>
          <a:p>
            <a:pPr marL="0" indent="0">
              <a:lnSpc>
                <a:spcPct val="100000"/>
              </a:lnSpc>
              <a:buNone/>
            </a:pPr>
            <a:endParaRPr lang="sv-SE" sz="2400" dirty="0" smtClean="0">
              <a:latin typeface="Arial" panose="020B0604020202020204" pitchFamily="34" charset="0"/>
              <a:cs typeface="Arial" panose="020B0604020202020204" pitchFamily="34" charset="0"/>
            </a:endParaRPr>
          </a:p>
        </p:txBody>
      </p:sp>
      <p:pic>
        <p:nvPicPr>
          <p:cNvPr id="4" name="Bildobjekt 3"/>
          <p:cNvPicPr>
            <a:picLocks noChangeAspect="1"/>
          </p:cNvPicPr>
          <p:nvPr/>
        </p:nvPicPr>
        <p:blipFill rotWithShape="1">
          <a:blip r:embed="rId3" cstate="print">
            <a:extLst>
              <a:ext uri="{28A0092B-C50C-407E-A947-70E740481C1C}">
                <a14:useLocalDpi xmlns:a14="http://schemas.microsoft.com/office/drawing/2010/main" val="0"/>
              </a:ext>
            </a:extLst>
          </a:blip>
          <a:srcRect l="91072" t="1325" r="271" b="1532"/>
          <a:stretch/>
        </p:blipFill>
        <p:spPr>
          <a:xfrm rot="5400000">
            <a:off x="5730432" y="-5730430"/>
            <a:ext cx="779139" cy="12240000"/>
          </a:xfrm>
          <a:prstGeom prst="rect">
            <a:avLst/>
          </a:prstGeom>
        </p:spPr>
      </p:pic>
      <p:pic>
        <p:nvPicPr>
          <p:cNvPr id="5" name="Bildobjekt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59531" y="201211"/>
            <a:ext cx="1208858" cy="351326"/>
          </a:xfrm>
          <a:prstGeom prst="rect">
            <a:avLst/>
          </a:prstGeom>
        </p:spPr>
      </p:pic>
    </p:spTree>
    <p:extLst>
      <p:ext uri="{BB962C8B-B14F-4D97-AF65-F5344CB8AC3E}">
        <p14:creationId xmlns:p14="http://schemas.microsoft.com/office/powerpoint/2010/main" val="35098371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857250"/>
            <a:ext cx="10515600" cy="833438"/>
          </a:xfrm>
        </p:spPr>
        <p:txBody>
          <a:bodyPr>
            <a:normAutofit/>
          </a:bodyPr>
          <a:lstStyle/>
          <a:p>
            <a:r>
              <a:rPr lang="sv-SE" sz="3600" dirty="0" smtClean="0">
                <a:latin typeface="Legato-Bold" panose="02000803020000020004" pitchFamily="2" charset="0"/>
              </a:rPr>
              <a:t>Tjänster i det grundläggande stödet</a:t>
            </a:r>
            <a:endParaRPr lang="sv-SE" sz="3600" dirty="0">
              <a:latin typeface="Legato-Bold" panose="02000803020000020004" pitchFamily="2" charset="0"/>
            </a:endParaRPr>
          </a:p>
        </p:txBody>
      </p:sp>
      <p:sp>
        <p:nvSpPr>
          <p:cNvPr id="3" name="Platshållare för innehåll 2"/>
          <p:cNvSpPr>
            <a:spLocks noGrp="1"/>
          </p:cNvSpPr>
          <p:nvPr>
            <p:ph idx="1"/>
          </p:nvPr>
        </p:nvSpPr>
        <p:spPr>
          <a:xfrm>
            <a:off x="1" y="1825625"/>
            <a:ext cx="11353799" cy="4351338"/>
          </a:xfrm>
        </p:spPr>
        <p:txBody>
          <a:bodyPr lIns="0" rIns="90000">
            <a:normAutofit lnSpcReduction="10000"/>
          </a:bodyPr>
          <a:lstStyle/>
          <a:p>
            <a:pPr marL="914400" lvl="2" indent="0">
              <a:buNone/>
            </a:pPr>
            <a:r>
              <a:rPr lang="sv-SE" sz="2400" b="1" dirty="0" smtClean="0">
                <a:latin typeface="Arial" panose="020B0604020202020204" pitchFamily="34" charset="0"/>
                <a:cs typeface="Arial" panose="020B0604020202020204" pitchFamily="34" charset="0"/>
              </a:rPr>
              <a:t>Individuell </a:t>
            </a:r>
            <a:r>
              <a:rPr lang="sv-SE" sz="2400" b="1" dirty="0">
                <a:latin typeface="Arial" panose="020B0604020202020204" pitchFamily="34" charset="0"/>
                <a:cs typeface="Arial" panose="020B0604020202020204" pitchFamily="34" charset="0"/>
              </a:rPr>
              <a:t>kartläggning </a:t>
            </a:r>
            <a:r>
              <a:rPr lang="sv-SE" sz="2400" dirty="0">
                <a:latin typeface="Arial" panose="020B0604020202020204" pitchFamily="34" charset="0"/>
                <a:cs typeface="Arial" panose="020B0604020202020204" pitchFamily="34" charset="0"/>
              </a:rPr>
              <a:t>och </a:t>
            </a:r>
            <a:r>
              <a:rPr lang="sv-SE" sz="2400" dirty="0" smtClean="0">
                <a:latin typeface="Arial" panose="020B0604020202020204" pitchFamily="34" charset="0"/>
                <a:cs typeface="Arial" panose="020B0604020202020204" pitchFamily="34" charset="0"/>
              </a:rPr>
              <a:t>samtal </a:t>
            </a:r>
          </a:p>
          <a:p>
            <a:pPr marL="914400" lvl="2" indent="0">
              <a:buNone/>
            </a:pPr>
            <a:r>
              <a:rPr lang="sv-SE" sz="2400" dirty="0" smtClean="0">
                <a:latin typeface="Arial" panose="020B0604020202020204" pitchFamily="34" charset="0"/>
                <a:cs typeface="Arial" panose="020B0604020202020204" pitchFamily="34" charset="0"/>
              </a:rPr>
              <a:t>som ska </a:t>
            </a:r>
            <a:r>
              <a:rPr lang="sv-SE" sz="2400" dirty="0">
                <a:latin typeface="Arial" panose="020B0604020202020204" pitchFamily="34" charset="0"/>
                <a:cs typeface="Arial" panose="020B0604020202020204" pitchFamily="34" charset="0"/>
              </a:rPr>
              <a:t>identifiera individens behov </a:t>
            </a:r>
            <a:endParaRPr lang="sv-SE" sz="2400" dirty="0" smtClean="0">
              <a:latin typeface="Arial" panose="020B0604020202020204" pitchFamily="34" charset="0"/>
              <a:cs typeface="Arial" panose="020B0604020202020204" pitchFamily="34" charset="0"/>
            </a:endParaRPr>
          </a:p>
          <a:p>
            <a:pPr marL="914400" lvl="2" indent="0">
              <a:buNone/>
            </a:pPr>
            <a:r>
              <a:rPr lang="sv-SE" sz="2400" dirty="0" smtClean="0">
                <a:latin typeface="Arial" panose="020B0604020202020204" pitchFamily="34" charset="0"/>
                <a:cs typeface="Arial" panose="020B0604020202020204" pitchFamily="34" charset="0"/>
              </a:rPr>
              <a:t>och </a:t>
            </a:r>
            <a:r>
              <a:rPr lang="sv-SE" sz="2400" dirty="0">
                <a:latin typeface="Arial" panose="020B0604020202020204" pitchFamily="34" charset="0"/>
                <a:cs typeface="Arial" panose="020B0604020202020204" pitchFamily="34" charset="0"/>
              </a:rPr>
              <a:t>genomföras av en fristående aktör.</a:t>
            </a:r>
          </a:p>
          <a:p>
            <a:pPr marL="914400" lvl="2" indent="0">
              <a:buNone/>
            </a:pPr>
            <a:endParaRPr lang="sv-SE" sz="2400" dirty="0">
              <a:latin typeface="Arial" panose="020B0604020202020204" pitchFamily="34" charset="0"/>
              <a:cs typeface="Arial" panose="020B0604020202020204" pitchFamily="34" charset="0"/>
            </a:endParaRPr>
          </a:p>
          <a:p>
            <a:pPr marL="914400" lvl="2" indent="0">
              <a:buNone/>
            </a:pPr>
            <a:r>
              <a:rPr lang="sv-SE" sz="2400" b="1" dirty="0" smtClean="0">
                <a:latin typeface="Arial" panose="020B0604020202020204" pitchFamily="34" charset="0"/>
                <a:cs typeface="Arial" panose="020B0604020202020204" pitchFamily="34" charset="0"/>
              </a:rPr>
              <a:t>Vägledning</a:t>
            </a:r>
            <a:r>
              <a:rPr lang="sv-SE" sz="2400" dirty="0" smtClean="0">
                <a:latin typeface="Arial" panose="020B0604020202020204" pitchFamily="34" charset="0"/>
                <a:cs typeface="Arial" panose="020B0604020202020204" pitchFamily="34" charset="0"/>
              </a:rPr>
              <a:t> som ska identifiera arbets-</a:t>
            </a:r>
          </a:p>
          <a:p>
            <a:pPr marL="914400" lvl="2" indent="0">
              <a:buNone/>
            </a:pPr>
            <a:r>
              <a:rPr lang="sv-SE" sz="2400" dirty="0" smtClean="0">
                <a:latin typeface="Arial" panose="020B0604020202020204" pitchFamily="34" charset="0"/>
                <a:cs typeface="Arial" panose="020B0604020202020204" pitchFamily="34" charset="0"/>
              </a:rPr>
              <a:t>tagarens </a:t>
            </a:r>
            <a:r>
              <a:rPr lang="sv-SE" sz="2400" dirty="0">
                <a:latin typeface="Arial" panose="020B0604020202020204" pitchFamily="34" charset="0"/>
                <a:cs typeface="Arial" panose="020B0604020202020204" pitchFamily="34" charset="0"/>
              </a:rPr>
              <a:t>intressen, kunskaper och </a:t>
            </a:r>
            <a:r>
              <a:rPr lang="sv-SE" sz="2400" dirty="0" smtClean="0">
                <a:latin typeface="Arial" panose="020B0604020202020204" pitchFamily="34" charset="0"/>
                <a:cs typeface="Arial" panose="020B0604020202020204" pitchFamily="34" charset="0"/>
              </a:rPr>
              <a:t>kom-</a:t>
            </a:r>
          </a:p>
          <a:p>
            <a:pPr marL="914400" lvl="2" indent="0">
              <a:buNone/>
            </a:pPr>
            <a:r>
              <a:rPr lang="sv-SE" sz="2400" dirty="0" err="1" smtClean="0">
                <a:latin typeface="Arial" panose="020B0604020202020204" pitchFamily="34" charset="0"/>
                <a:cs typeface="Arial" panose="020B0604020202020204" pitchFamily="34" charset="0"/>
              </a:rPr>
              <a:t>petenser</a:t>
            </a:r>
            <a:r>
              <a:rPr lang="sv-SE" sz="2400" dirty="0" smtClean="0">
                <a:latin typeface="Arial" panose="020B0604020202020204" pitchFamily="34" charset="0"/>
                <a:cs typeface="Arial" panose="020B0604020202020204" pitchFamily="34" charset="0"/>
              </a:rPr>
              <a:t> </a:t>
            </a:r>
            <a:r>
              <a:rPr lang="sv-SE" sz="2400" dirty="0">
                <a:latin typeface="Arial" panose="020B0604020202020204" pitchFamily="34" charset="0"/>
                <a:cs typeface="Arial" panose="020B0604020202020204" pitchFamily="34" charset="0"/>
              </a:rPr>
              <a:t>samt arbetsmarknadens behov </a:t>
            </a:r>
            <a:endParaRPr lang="sv-SE" sz="2400" dirty="0" smtClean="0">
              <a:latin typeface="Arial" panose="020B0604020202020204" pitchFamily="34" charset="0"/>
              <a:cs typeface="Arial" panose="020B0604020202020204" pitchFamily="34" charset="0"/>
            </a:endParaRPr>
          </a:p>
          <a:p>
            <a:pPr marL="914400" lvl="2" indent="0">
              <a:buNone/>
            </a:pPr>
            <a:r>
              <a:rPr lang="sv-SE" sz="2400" dirty="0" smtClean="0">
                <a:latin typeface="Arial" panose="020B0604020202020204" pitchFamily="34" charset="0"/>
                <a:cs typeface="Arial" panose="020B0604020202020204" pitchFamily="34" charset="0"/>
              </a:rPr>
              <a:t>och </a:t>
            </a:r>
            <a:r>
              <a:rPr lang="sv-SE" sz="2400" dirty="0">
                <a:latin typeface="Arial" panose="020B0604020202020204" pitchFamily="34" charset="0"/>
                <a:cs typeface="Arial" panose="020B0604020202020204" pitchFamily="34" charset="0"/>
              </a:rPr>
              <a:t>vägleda arbetstagaren till beslut om </a:t>
            </a:r>
            <a:endParaRPr lang="sv-SE" sz="2400" dirty="0" smtClean="0">
              <a:latin typeface="Arial" panose="020B0604020202020204" pitchFamily="34" charset="0"/>
              <a:cs typeface="Arial" panose="020B0604020202020204" pitchFamily="34" charset="0"/>
            </a:endParaRPr>
          </a:p>
          <a:p>
            <a:pPr marL="914400" lvl="2" indent="0">
              <a:buNone/>
            </a:pPr>
            <a:r>
              <a:rPr lang="sv-SE" sz="2400" dirty="0" smtClean="0">
                <a:latin typeface="Arial" panose="020B0604020202020204" pitchFamily="34" charset="0"/>
                <a:cs typeface="Arial" panose="020B0604020202020204" pitchFamily="34" charset="0"/>
              </a:rPr>
              <a:t>utbildning </a:t>
            </a:r>
            <a:r>
              <a:rPr lang="sv-SE" sz="2400" dirty="0">
                <a:latin typeface="Arial" panose="020B0604020202020204" pitchFamily="34" charset="0"/>
                <a:cs typeface="Arial" panose="020B0604020202020204" pitchFamily="34" charset="0"/>
              </a:rPr>
              <a:t>och validering. I samband med </a:t>
            </a:r>
            <a:endParaRPr lang="sv-SE" sz="2400" dirty="0" smtClean="0">
              <a:latin typeface="Arial" panose="020B0604020202020204" pitchFamily="34" charset="0"/>
              <a:cs typeface="Arial" panose="020B0604020202020204" pitchFamily="34" charset="0"/>
            </a:endParaRPr>
          </a:p>
          <a:p>
            <a:pPr marL="914400" lvl="2" indent="0">
              <a:buNone/>
            </a:pPr>
            <a:r>
              <a:rPr lang="sv-SE" sz="2400" dirty="0" smtClean="0">
                <a:latin typeface="Arial" panose="020B0604020202020204" pitchFamily="34" charset="0"/>
                <a:cs typeface="Arial" panose="020B0604020202020204" pitchFamily="34" charset="0"/>
              </a:rPr>
              <a:t>vägledning </a:t>
            </a:r>
            <a:r>
              <a:rPr lang="sv-SE" sz="2400" dirty="0">
                <a:latin typeface="Arial" panose="020B0604020202020204" pitchFamily="34" charset="0"/>
                <a:cs typeface="Arial" panose="020B0604020202020204" pitchFamily="34" charset="0"/>
              </a:rPr>
              <a:t>ska omställningsorganisationen </a:t>
            </a:r>
            <a:endParaRPr lang="sv-SE" sz="2400" dirty="0" smtClean="0">
              <a:latin typeface="Arial" panose="020B0604020202020204" pitchFamily="34" charset="0"/>
              <a:cs typeface="Arial" panose="020B0604020202020204" pitchFamily="34" charset="0"/>
            </a:endParaRPr>
          </a:p>
          <a:p>
            <a:pPr marL="914400" lvl="2" indent="0">
              <a:buNone/>
            </a:pPr>
            <a:r>
              <a:rPr lang="sv-SE" sz="2400" dirty="0" smtClean="0">
                <a:latin typeface="Arial" panose="020B0604020202020204" pitchFamily="34" charset="0"/>
                <a:cs typeface="Arial" panose="020B0604020202020204" pitchFamily="34" charset="0"/>
              </a:rPr>
              <a:t>tillhandahålla </a:t>
            </a:r>
            <a:r>
              <a:rPr lang="sv-SE" sz="2400" dirty="0">
                <a:latin typeface="Arial" panose="020B0604020202020204" pitchFamily="34" charset="0"/>
                <a:cs typeface="Arial" panose="020B0604020202020204" pitchFamily="34" charset="0"/>
              </a:rPr>
              <a:t>yttrande till CSN för att söka </a:t>
            </a:r>
            <a:endParaRPr lang="sv-SE" sz="2400" dirty="0" smtClean="0">
              <a:latin typeface="Arial" panose="020B0604020202020204" pitchFamily="34" charset="0"/>
              <a:cs typeface="Arial" panose="020B0604020202020204" pitchFamily="34" charset="0"/>
            </a:endParaRPr>
          </a:p>
          <a:p>
            <a:pPr marL="914400" lvl="2" indent="0">
              <a:buNone/>
            </a:pPr>
            <a:r>
              <a:rPr lang="sv-SE" sz="2400" dirty="0" smtClean="0">
                <a:latin typeface="Arial" panose="020B0604020202020204" pitchFamily="34" charset="0"/>
                <a:cs typeface="Arial" panose="020B0604020202020204" pitchFamily="34" charset="0"/>
              </a:rPr>
              <a:t>omställningsstudiestöd</a:t>
            </a:r>
            <a:r>
              <a:rPr lang="sv-SE" sz="2400" dirty="0">
                <a:latin typeface="Arial" panose="020B0604020202020204" pitchFamily="34" charset="0"/>
                <a:cs typeface="Arial" panose="020B0604020202020204" pitchFamily="34" charset="0"/>
              </a:rPr>
              <a:t>.</a:t>
            </a:r>
          </a:p>
          <a:p>
            <a:pPr marL="914400" lvl="2" indent="0">
              <a:buNone/>
            </a:pPr>
            <a:endParaRPr lang="sv-SE" dirty="0" smtClean="0"/>
          </a:p>
        </p:txBody>
      </p:sp>
      <p:pic>
        <p:nvPicPr>
          <p:cNvPr id="4" name="Bildobjekt 3"/>
          <p:cNvPicPr>
            <a:picLocks noChangeAspect="1"/>
          </p:cNvPicPr>
          <p:nvPr/>
        </p:nvPicPr>
        <p:blipFill rotWithShape="1">
          <a:blip r:embed="rId3" cstate="print">
            <a:extLst>
              <a:ext uri="{28A0092B-C50C-407E-A947-70E740481C1C}">
                <a14:useLocalDpi xmlns:a14="http://schemas.microsoft.com/office/drawing/2010/main" val="0"/>
              </a:ext>
            </a:extLst>
          </a:blip>
          <a:srcRect l="91072" t="1325" r="271" b="1532"/>
          <a:stretch/>
        </p:blipFill>
        <p:spPr>
          <a:xfrm rot="5400000">
            <a:off x="5730432" y="-5730430"/>
            <a:ext cx="779139" cy="12240000"/>
          </a:xfrm>
          <a:prstGeom prst="rect">
            <a:avLst/>
          </a:prstGeom>
        </p:spPr>
      </p:pic>
      <p:pic>
        <p:nvPicPr>
          <p:cNvPr id="5" name="Bildobjekt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59531" y="201211"/>
            <a:ext cx="1208858" cy="351326"/>
          </a:xfrm>
          <a:prstGeom prst="rect">
            <a:avLst/>
          </a:prstGeom>
        </p:spPr>
      </p:pic>
      <p:pic>
        <p:nvPicPr>
          <p:cNvPr id="6" name="Bildobjekt 5"/>
          <p:cNvPicPr>
            <a:picLocks noChangeAspect="1"/>
          </p:cNvPicPr>
          <p:nvPr/>
        </p:nvPicPr>
        <p:blipFill>
          <a:blip r:embed="rId5"/>
          <a:stretch>
            <a:fillRect/>
          </a:stretch>
        </p:blipFill>
        <p:spPr>
          <a:xfrm>
            <a:off x="7047011" y="1931506"/>
            <a:ext cx="4683435" cy="4059991"/>
          </a:xfrm>
          <a:prstGeom prst="rect">
            <a:avLst/>
          </a:prstGeom>
        </p:spPr>
      </p:pic>
    </p:spTree>
    <p:extLst>
      <p:ext uri="{BB962C8B-B14F-4D97-AF65-F5344CB8AC3E}">
        <p14:creationId xmlns:p14="http://schemas.microsoft.com/office/powerpoint/2010/main" val="37764990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1100656"/>
            <a:ext cx="10515600" cy="750898"/>
          </a:xfrm>
        </p:spPr>
        <p:txBody>
          <a:bodyPr>
            <a:normAutofit/>
          </a:bodyPr>
          <a:lstStyle/>
          <a:p>
            <a:r>
              <a:rPr lang="sv-SE" sz="3600" b="1" dirty="0" smtClean="0">
                <a:latin typeface="Legato-Bold" panose="02000803020000020004" pitchFamily="2" charset="0"/>
              </a:rPr>
              <a:t>Tjänster i det grundläggande stödet </a:t>
            </a:r>
            <a:r>
              <a:rPr lang="sv-SE" sz="3600" dirty="0" smtClean="0">
                <a:latin typeface="+mn-lt"/>
              </a:rPr>
              <a:t>forts.</a:t>
            </a:r>
            <a:endParaRPr lang="sv-SE" sz="3600" dirty="0">
              <a:latin typeface="+mn-lt"/>
            </a:endParaRPr>
          </a:p>
        </p:txBody>
      </p:sp>
      <p:sp>
        <p:nvSpPr>
          <p:cNvPr id="3" name="Platshållare för innehåll 2"/>
          <p:cNvSpPr>
            <a:spLocks noGrp="1"/>
          </p:cNvSpPr>
          <p:nvPr>
            <p:ph idx="1"/>
          </p:nvPr>
        </p:nvSpPr>
        <p:spPr>
          <a:xfrm>
            <a:off x="838200" y="2032907"/>
            <a:ext cx="6694714" cy="4825094"/>
          </a:xfrm>
        </p:spPr>
        <p:txBody>
          <a:bodyPr lIns="0">
            <a:normAutofit/>
          </a:bodyPr>
          <a:lstStyle/>
          <a:p>
            <a:pPr marL="457200" lvl="1" indent="0" hangingPunct="0">
              <a:buNone/>
            </a:pPr>
            <a:r>
              <a:rPr lang="sv-SE" b="1" dirty="0">
                <a:latin typeface="Arial" panose="020B0604020202020204" pitchFamily="34" charset="0"/>
                <a:cs typeface="Arial" panose="020B0604020202020204" pitchFamily="34" charset="0"/>
              </a:rPr>
              <a:t>Rådgivning </a:t>
            </a:r>
            <a:r>
              <a:rPr lang="sv-SE" dirty="0" smtClean="0">
                <a:latin typeface="Arial" panose="020B0604020202020204" pitchFamily="34" charset="0"/>
                <a:cs typeface="Arial" panose="020B0604020202020204" pitchFamily="34" charset="0"/>
              </a:rPr>
              <a:t>som ska syfta </a:t>
            </a:r>
            <a:r>
              <a:rPr lang="sv-SE" dirty="0">
                <a:latin typeface="Arial" panose="020B0604020202020204" pitchFamily="34" charset="0"/>
                <a:cs typeface="Arial" panose="020B0604020202020204" pitchFamily="34" charset="0"/>
              </a:rPr>
              <a:t>till att stötta </a:t>
            </a:r>
            <a:r>
              <a:rPr lang="sv-SE" dirty="0" smtClean="0">
                <a:latin typeface="Arial" panose="020B0604020202020204" pitchFamily="34" charset="0"/>
                <a:cs typeface="Arial" panose="020B0604020202020204" pitchFamily="34" charset="0"/>
              </a:rPr>
              <a:t/>
            </a:r>
            <a:br>
              <a:rPr lang="sv-SE" dirty="0" smtClean="0">
                <a:latin typeface="Arial" panose="020B0604020202020204" pitchFamily="34" charset="0"/>
                <a:cs typeface="Arial" panose="020B0604020202020204" pitchFamily="34" charset="0"/>
              </a:rPr>
            </a:br>
            <a:r>
              <a:rPr lang="sv-SE" dirty="0" smtClean="0">
                <a:latin typeface="Arial" panose="020B0604020202020204" pitchFamily="34" charset="0"/>
                <a:cs typeface="Arial" panose="020B0604020202020204" pitchFamily="34" charset="0"/>
              </a:rPr>
              <a:t>individen </a:t>
            </a:r>
            <a:r>
              <a:rPr lang="sv-SE" dirty="0">
                <a:latin typeface="Arial" panose="020B0604020202020204" pitchFamily="34" charset="0"/>
                <a:cs typeface="Arial" panose="020B0604020202020204" pitchFamily="34" charset="0"/>
              </a:rPr>
              <a:t>att lyfta fram sina kompetenser. </a:t>
            </a:r>
            <a:r>
              <a:rPr lang="sv-SE" dirty="0" smtClean="0">
                <a:latin typeface="Arial" panose="020B0604020202020204" pitchFamily="34" charset="0"/>
                <a:cs typeface="Arial" panose="020B0604020202020204" pitchFamily="34" charset="0"/>
              </a:rPr>
              <a:t/>
            </a:r>
            <a:br>
              <a:rPr lang="sv-SE" dirty="0" smtClean="0">
                <a:latin typeface="Arial" panose="020B0604020202020204" pitchFamily="34" charset="0"/>
                <a:cs typeface="Arial" panose="020B0604020202020204" pitchFamily="34" charset="0"/>
              </a:rPr>
            </a:br>
            <a:r>
              <a:rPr lang="sv-SE" dirty="0" smtClean="0">
                <a:latin typeface="Arial" panose="020B0604020202020204" pitchFamily="34" charset="0"/>
                <a:cs typeface="Arial" panose="020B0604020202020204" pitchFamily="34" charset="0"/>
              </a:rPr>
              <a:t>Kan </a:t>
            </a:r>
            <a:r>
              <a:rPr lang="sv-SE" dirty="0">
                <a:latin typeface="Arial" panose="020B0604020202020204" pitchFamily="34" charset="0"/>
                <a:cs typeface="Arial" panose="020B0604020202020204" pitchFamily="34" charset="0"/>
              </a:rPr>
              <a:t>exempelvis innehålla information om </a:t>
            </a:r>
            <a:r>
              <a:rPr lang="sv-SE" dirty="0" smtClean="0">
                <a:latin typeface="Arial" panose="020B0604020202020204" pitchFamily="34" charset="0"/>
                <a:cs typeface="Arial" panose="020B0604020202020204" pitchFamily="34" charset="0"/>
              </a:rPr>
              <a:t/>
            </a:r>
            <a:br>
              <a:rPr lang="sv-SE" dirty="0" smtClean="0">
                <a:latin typeface="Arial" panose="020B0604020202020204" pitchFamily="34" charset="0"/>
                <a:cs typeface="Arial" panose="020B0604020202020204" pitchFamily="34" charset="0"/>
              </a:rPr>
            </a:br>
            <a:r>
              <a:rPr lang="sv-SE" dirty="0" smtClean="0">
                <a:latin typeface="Arial" panose="020B0604020202020204" pitchFamily="34" charset="0"/>
                <a:cs typeface="Arial" panose="020B0604020202020204" pitchFamily="34" charset="0"/>
              </a:rPr>
              <a:t>var </a:t>
            </a:r>
            <a:r>
              <a:rPr lang="sv-SE" dirty="0">
                <a:latin typeface="Arial" panose="020B0604020202020204" pitchFamily="34" charset="0"/>
                <a:cs typeface="Arial" panose="020B0604020202020204" pitchFamily="34" charset="0"/>
              </a:rPr>
              <a:t>man hittar lediga jobb, hur man söker </a:t>
            </a:r>
            <a:r>
              <a:rPr lang="sv-SE" dirty="0" smtClean="0">
                <a:latin typeface="Arial" panose="020B0604020202020204" pitchFamily="34" charset="0"/>
                <a:cs typeface="Arial" panose="020B0604020202020204" pitchFamily="34" charset="0"/>
              </a:rPr>
              <a:t/>
            </a:r>
            <a:br>
              <a:rPr lang="sv-SE" dirty="0" smtClean="0">
                <a:latin typeface="Arial" panose="020B0604020202020204" pitchFamily="34" charset="0"/>
                <a:cs typeface="Arial" panose="020B0604020202020204" pitchFamily="34" charset="0"/>
              </a:rPr>
            </a:br>
            <a:r>
              <a:rPr lang="sv-SE" dirty="0" smtClean="0">
                <a:latin typeface="Arial" panose="020B0604020202020204" pitchFamily="34" charset="0"/>
                <a:cs typeface="Arial" panose="020B0604020202020204" pitchFamily="34" charset="0"/>
              </a:rPr>
              <a:t>jobb</a:t>
            </a:r>
            <a:r>
              <a:rPr lang="sv-SE" dirty="0">
                <a:latin typeface="Arial" panose="020B0604020202020204" pitchFamily="34" charset="0"/>
                <a:cs typeface="Arial" panose="020B0604020202020204" pitchFamily="34" charset="0"/>
              </a:rPr>
              <a:t>, </a:t>
            </a:r>
            <a:r>
              <a:rPr lang="sv-SE" dirty="0" smtClean="0">
                <a:latin typeface="Arial" panose="020B0604020202020204" pitchFamily="34" charset="0"/>
                <a:cs typeface="Arial" panose="020B0604020202020204" pitchFamily="34" charset="0"/>
              </a:rPr>
              <a:t>skriver cv </a:t>
            </a:r>
            <a:r>
              <a:rPr lang="sv-SE" dirty="0">
                <a:latin typeface="Arial" panose="020B0604020202020204" pitchFamily="34" charset="0"/>
                <a:cs typeface="Arial" panose="020B0604020202020204" pitchFamily="34" charset="0"/>
              </a:rPr>
              <a:t>och andra </a:t>
            </a:r>
            <a:r>
              <a:rPr lang="sv-SE" dirty="0" smtClean="0">
                <a:latin typeface="Arial" panose="020B0604020202020204" pitchFamily="34" charset="0"/>
                <a:cs typeface="Arial" panose="020B0604020202020204" pitchFamily="34" charset="0"/>
              </a:rPr>
              <a:t>ansöknings-</a:t>
            </a:r>
            <a:br>
              <a:rPr lang="sv-SE" dirty="0" smtClean="0">
                <a:latin typeface="Arial" panose="020B0604020202020204" pitchFamily="34" charset="0"/>
                <a:cs typeface="Arial" panose="020B0604020202020204" pitchFamily="34" charset="0"/>
              </a:rPr>
            </a:br>
            <a:r>
              <a:rPr lang="sv-SE" dirty="0" smtClean="0">
                <a:latin typeface="Arial" panose="020B0604020202020204" pitchFamily="34" charset="0"/>
                <a:cs typeface="Arial" panose="020B0604020202020204" pitchFamily="34" charset="0"/>
              </a:rPr>
              <a:t>handlingar samt intervjuträning </a:t>
            </a:r>
            <a:r>
              <a:rPr lang="sv-SE" dirty="0">
                <a:latin typeface="Arial" panose="020B0604020202020204" pitchFamily="34" charset="0"/>
                <a:cs typeface="Arial" panose="020B0604020202020204" pitchFamily="34" charset="0"/>
              </a:rPr>
              <a:t>med mera.</a:t>
            </a:r>
          </a:p>
          <a:p>
            <a:pPr marL="914400" lvl="2" indent="0" hangingPunct="0">
              <a:buNone/>
            </a:pPr>
            <a:endParaRPr lang="sv-SE" sz="2400" dirty="0">
              <a:latin typeface="Arial" panose="020B0604020202020204" pitchFamily="34" charset="0"/>
              <a:cs typeface="Arial" panose="020B0604020202020204" pitchFamily="34" charset="0"/>
            </a:endParaRPr>
          </a:p>
          <a:p>
            <a:pPr marL="457200" lvl="1" indent="0">
              <a:buNone/>
            </a:pPr>
            <a:r>
              <a:rPr lang="sv-SE" b="1" dirty="0">
                <a:latin typeface="Arial" panose="020B0604020202020204" pitchFamily="34" charset="0"/>
                <a:cs typeface="Arial" panose="020B0604020202020204" pitchFamily="34" charset="0"/>
              </a:rPr>
              <a:t>Förstärkt stöd för sjuka </a:t>
            </a:r>
            <a:r>
              <a:rPr lang="sv-SE" dirty="0" smtClean="0">
                <a:latin typeface="Arial" panose="020B0604020202020204" pitchFamily="34" charset="0"/>
                <a:cs typeface="Arial" panose="020B0604020202020204" pitchFamily="34" charset="0"/>
              </a:rPr>
              <a:t>som endast ska </a:t>
            </a:r>
            <a:br>
              <a:rPr lang="sv-SE" dirty="0" smtClean="0">
                <a:latin typeface="Arial" panose="020B0604020202020204" pitchFamily="34" charset="0"/>
                <a:cs typeface="Arial" panose="020B0604020202020204" pitchFamily="34" charset="0"/>
              </a:rPr>
            </a:br>
            <a:r>
              <a:rPr lang="sv-SE" dirty="0" smtClean="0">
                <a:latin typeface="Arial" panose="020B0604020202020204" pitchFamily="34" charset="0"/>
                <a:cs typeface="Arial" panose="020B0604020202020204" pitchFamily="34" charset="0"/>
              </a:rPr>
              <a:t>kunna </a:t>
            </a:r>
            <a:r>
              <a:rPr lang="sv-SE" dirty="0">
                <a:latin typeface="Arial" panose="020B0604020202020204" pitchFamily="34" charset="0"/>
                <a:cs typeface="Arial" panose="020B0604020202020204" pitchFamily="34" charset="0"/>
              </a:rPr>
              <a:t>ges till arbetstagare som sagts upp </a:t>
            </a:r>
            <a:r>
              <a:rPr lang="sv-SE" dirty="0" smtClean="0">
                <a:latin typeface="Arial" panose="020B0604020202020204" pitchFamily="34" charset="0"/>
                <a:cs typeface="Arial" panose="020B0604020202020204" pitchFamily="34" charset="0"/>
              </a:rPr>
              <a:t/>
            </a:r>
            <a:br>
              <a:rPr lang="sv-SE" dirty="0" smtClean="0">
                <a:latin typeface="Arial" panose="020B0604020202020204" pitchFamily="34" charset="0"/>
                <a:cs typeface="Arial" panose="020B0604020202020204" pitchFamily="34" charset="0"/>
              </a:rPr>
            </a:br>
            <a:r>
              <a:rPr lang="sv-SE" dirty="0" smtClean="0">
                <a:latin typeface="Arial" panose="020B0604020202020204" pitchFamily="34" charset="0"/>
                <a:cs typeface="Arial" panose="020B0604020202020204" pitchFamily="34" charset="0"/>
              </a:rPr>
              <a:t>eller </a:t>
            </a:r>
            <a:r>
              <a:rPr lang="sv-SE" dirty="0">
                <a:latin typeface="Arial" panose="020B0604020202020204" pitchFamily="34" charset="0"/>
                <a:cs typeface="Arial" panose="020B0604020202020204" pitchFamily="34" charset="0"/>
              </a:rPr>
              <a:t>vars anställningar upphört och som </a:t>
            </a:r>
            <a:r>
              <a:rPr lang="sv-SE" dirty="0" smtClean="0">
                <a:latin typeface="Arial" panose="020B0604020202020204" pitchFamily="34" charset="0"/>
                <a:cs typeface="Arial" panose="020B0604020202020204" pitchFamily="34" charset="0"/>
              </a:rPr>
              <a:t/>
            </a:r>
            <a:br>
              <a:rPr lang="sv-SE" dirty="0" smtClean="0">
                <a:latin typeface="Arial" panose="020B0604020202020204" pitchFamily="34" charset="0"/>
                <a:cs typeface="Arial" panose="020B0604020202020204" pitchFamily="34" charset="0"/>
              </a:rPr>
            </a:br>
            <a:r>
              <a:rPr lang="sv-SE" dirty="0" smtClean="0">
                <a:latin typeface="Arial" panose="020B0604020202020204" pitchFamily="34" charset="0"/>
                <a:cs typeface="Arial" panose="020B0604020202020204" pitchFamily="34" charset="0"/>
              </a:rPr>
              <a:t>har </a:t>
            </a:r>
            <a:r>
              <a:rPr lang="sv-SE" dirty="0">
                <a:latin typeface="Arial" panose="020B0604020202020204" pitchFamily="34" charset="0"/>
                <a:cs typeface="Arial" panose="020B0604020202020204" pitchFamily="34" charset="0"/>
              </a:rPr>
              <a:t>särskilda behov till följd av ohälsa eller </a:t>
            </a:r>
            <a:r>
              <a:rPr lang="sv-SE" dirty="0" smtClean="0">
                <a:latin typeface="Arial" panose="020B0604020202020204" pitchFamily="34" charset="0"/>
                <a:cs typeface="Arial" panose="020B0604020202020204" pitchFamily="34" charset="0"/>
              </a:rPr>
              <a:t/>
            </a:r>
            <a:br>
              <a:rPr lang="sv-SE" dirty="0" smtClean="0">
                <a:latin typeface="Arial" panose="020B0604020202020204" pitchFamily="34" charset="0"/>
                <a:cs typeface="Arial" panose="020B0604020202020204" pitchFamily="34" charset="0"/>
              </a:rPr>
            </a:br>
            <a:r>
              <a:rPr lang="sv-SE" dirty="0" smtClean="0">
                <a:latin typeface="Arial" panose="020B0604020202020204" pitchFamily="34" charset="0"/>
                <a:cs typeface="Arial" panose="020B0604020202020204" pitchFamily="34" charset="0"/>
              </a:rPr>
              <a:t>sjukdom</a:t>
            </a:r>
            <a:r>
              <a:rPr lang="sv-SE" dirty="0">
                <a:latin typeface="Arial" panose="020B0604020202020204" pitchFamily="34" charset="0"/>
                <a:cs typeface="Arial" panose="020B0604020202020204" pitchFamily="34" charset="0"/>
              </a:rPr>
              <a:t>. Ska ej ta över ansvar från </a:t>
            </a:r>
            <a:r>
              <a:rPr lang="sv-SE" dirty="0" smtClean="0">
                <a:latin typeface="Arial" panose="020B0604020202020204" pitchFamily="34" charset="0"/>
                <a:cs typeface="Arial" panose="020B0604020202020204" pitchFamily="34" charset="0"/>
              </a:rPr>
              <a:t>arbets-</a:t>
            </a:r>
            <a:br>
              <a:rPr lang="sv-SE" dirty="0" smtClean="0">
                <a:latin typeface="Arial" panose="020B0604020202020204" pitchFamily="34" charset="0"/>
                <a:cs typeface="Arial" panose="020B0604020202020204" pitchFamily="34" charset="0"/>
              </a:rPr>
            </a:br>
            <a:r>
              <a:rPr lang="sv-SE" dirty="0" smtClean="0">
                <a:latin typeface="Arial" panose="020B0604020202020204" pitchFamily="34" charset="0"/>
                <a:cs typeface="Arial" panose="020B0604020202020204" pitchFamily="34" charset="0"/>
              </a:rPr>
              <a:t>givaren</a:t>
            </a:r>
            <a:r>
              <a:rPr lang="sv-SE" dirty="0">
                <a:latin typeface="Arial" panose="020B0604020202020204" pitchFamily="34" charset="0"/>
                <a:cs typeface="Arial" panose="020B0604020202020204" pitchFamily="34" charset="0"/>
              </a:rPr>
              <a:t>, FK, AF eller sjukvården.</a:t>
            </a:r>
          </a:p>
          <a:p>
            <a:pPr marL="914400" lvl="2" indent="0">
              <a:lnSpc>
                <a:spcPts val="1700"/>
              </a:lnSpc>
              <a:spcBef>
                <a:spcPts val="0"/>
              </a:spcBef>
              <a:buNone/>
            </a:pPr>
            <a:r>
              <a:rPr lang="sv-SE" sz="2400" dirty="0" smtClean="0">
                <a:cs typeface="Arial" panose="020B0604020202020204" pitchFamily="34" charset="0"/>
              </a:rPr>
              <a:t> </a:t>
            </a:r>
            <a:endParaRPr lang="sv-SE" sz="2400" dirty="0">
              <a:cs typeface="Arial" panose="020B0604020202020204" pitchFamily="34" charset="0"/>
            </a:endParaRPr>
          </a:p>
          <a:p>
            <a:pPr marL="0" indent="0">
              <a:buNone/>
            </a:pPr>
            <a:endParaRPr lang="sv-SE" sz="2400" dirty="0" smtClean="0">
              <a:latin typeface="Arial" panose="020B0604020202020204" pitchFamily="34" charset="0"/>
              <a:cs typeface="Arial" panose="020B0604020202020204" pitchFamily="34" charset="0"/>
            </a:endParaRPr>
          </a:p>
        </p:txBody>
      </p:sp>
      <p:pic>
        <p:nvPicPr>
          <p:cNvPr id="4" name="Bildobjekt 3"/>
          <p:cNvPicPr>
            <a:picLocks noChangeAspect="1"/>
          </p:cNvPicPr>
          <p:nvPr/>
        </p:nvPicPr>
        <p:blipFill rotWithShape="1">
          <a:blip r:embed="rId3" cstate="print">
            <a:extLst>
              <a:ext uri="{28A0092B-C50C-407E-A947-70E740481C1C}">
                <a14:useLocalDpi xmlns:a14="http://schemas.microsoft.com/office/drawing/2010/main" val="0"/>
              </a:ext>
            </a:extLst>
          </a:blip>
          <a:srcRect l="91072" t="1325" r="271" b="1532"/>
          <a:stretch/>
        </p:blipFill>
        <p:spPr>
          <a:xfrm rot="5400000">
            <a:off x="5730432" y="-5730430"/>
            <a:ext cx="779139" cy="12240000"/>
          </a:xfrm>
          <a:prstGeom prst="rect">
            <a:avLst/>
          </a:prstGeom>
        </p:spPr>
      </p:pic>
      <p:pic>
        <p:nvPicPr>
          <p:cNvPr id="5" name="Bildobjekt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59531" y="201211"/>
            <a:ext cx="1208858" cy="351326"/>
          </a:xfrm>
          <a:prstGeom prst="rect">
            <a:avLst/>
          </a:prstGeom>
        </p:spPr>
      </p:pic>
      <p:pic>
        <p:nvPicPr>
          <p:cNvPr id="6" name="Bildobjekt 5"/>
          <p:cNvPicPr>
            <a:picLocks noChangeAspect="1"/>
          </p:cNvPicPr>
          <p:nvPr/>
        </p:nvPicPr>
        <p:blipFill>
          <a:blip r:embed="rId5"/>
          <a:stretch>
            <a:fillRect/>
          </a:stretch>
        </p:blipFill>
        <p:spPr>
          <a:xfrm>
            <a:off x="8046720" y="2591770"/>
            <a:ext cx="3500869" cy="3810249"/>
          </a:xfrm>
          <a:prstGeom prst="rect">
            <a:avLst/>
          </a:prstGeom>
        </p:spPr>
      </p:pic>
    </p:spTree>
    <p:extLst>
      <p:ext uri="{BB962C8B-B14F-4D97-AF65-F5344CB8AC3E}">
        <p14:creationId xmlns:p14="http://schemas.microsoft.com/office/powerpoint/2010/main" val="21847030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1109123"/>
            <a:ext cx="10515600" cy="750898"/>
          </a:xfrm>
        </p:spPr>
        <p:txBody>
          <a:bodyPr>
            <a:normAutofit/>
          </a:bodyPr>
          <a:lstStyle/>
          <a:p>
            <a:r>
              <a:rPr lang="sv-SE" sz="3600" b="1" dirty="0">
                <a:latin typeface="Legato-Bold" panose="02000803020000020004" pitchFamily="2" charset="0"/>
              </a:rPr>
              <a:t>Reglering och </a:t>
            </a:r>
            <a:r>
              <a:rPr lang="sv-SE" sz="3600" b="1" dirty="0" smtClean="0">
                <a:latin typeface="Legato-Bold" panose="02000803020000020004" pitchFamily="2" charset="0"/>
              </a:rPr>
              <a:t>start för grundläggande stöd</a:t>
            </a:r>
            <a:endParaRPr lang="sv-SE" sz="3600" dirty="0">
              <a:latin typeface="Legato-Bold" panose="02000803020000020004" pitchFamily="2" charset="0"/>
            </a:endParaRPr>
          </a:p>
        </p:txBody>
      </p:sp>
      <p:sp>
        <p:nvSpPr>
          <p:cNvPr id="3" name="Platshållare för innehåll 2"/>
          <p:cNvSpPr>
            <a:spLocks noGrp="1"/>
          </p:cNvSpPr>
          <p:nvPr>
            <p:ph idx="1"/>
          </p:nvPr>
        </p:nvSpPr>
        <p:spPr>
          <a:xfrm>
            <a:off x="838200" y="1975757"/>
            <a:ext cx="10515600" cy="4588329"/>
          </a:xfrm>
        </p:spPr>
        <p:txBody>
          <a:bodyPr>
            <a:normAutofit/>
          </a:bodyPr>
          <a:lstStyle/>
          <a:p>
            <a:pPr>
              <a:lnSpc>
                <a:spcPct val="100000"/>
              </a:lnSpc>
            </a:pPr>
            <a:r>
              <a:rPr lang="sv-SE" sz="2400" dirty="0" smtClean="0">
                <a:latin typeface="Arial" panose="020B0604020202020204" pitchFamily="34" charset="0"/>
                <a:cs typeface="Arial" panose="020B0604020202020204" pitchFamily="34" charset="0"/>
              </a:rPr>
              <a:t>Det grundläggande omställningsstödet regleras i lag.</a:t>
            </a:r>
            <a:endParaRPr lang="sv-SE" sz="2400" dirty="0">
              <a:latin typeface="Arial" panose="020B0604020202020204" pitchFamily="34" charset="0"/>
              <a:cs typeface="Arial" panose="020B0604020202020204" pitchFamily="34" charset="0"/>
            </a:endParaRPr>
          </a:p>
          <a:p>
            <a:pPr>
              <a:lnSpc>
                <a:spcPct val="100000"/>
              </a:lnSpc>
            </a:pPr>
            <a:r>
              <a:rPr lang="sv-SE" sz="2400" dirty="0" smtClean="0">
                <a:latin typeface="Arial" panose="020B0604020202020204" pitchFamily="34" charset="0"/>
                <a:cs typeface="Arial" panose="020B0604020202020204" pitchFamily="34" charset="0"/>
              </a:rPr>
              <a:t>Verksamheten </a:t>
            </a:r>
            <a:r>
              <a:rPr lang="sv-SE" sz="2400" dirty="0">
                <a:latin typeface="Arial" panose="020B0604020202020204" pitchFamily="34" charset="0"/>
                <a:cs typeface="Arial" panose="020B0604020202020204" pitchFamily="34" charset="0"/>
              </a:rPr>
              <a:t>inom det nya systemet </a:t>
            </a:r>
            <a:r>
              <a:rPr lang="sv-SE" sz="2400" dirty="0" smtClean="0">
                <a:latin typeface="Arial" panose="020B0604020202020204" pitchFamily="34" charset="0"/>
                <a:cs typeface="Arial" panose="020B0604020202020204" pitchFamily="34" charset="0"/>
              </a:rPr>
              <a:t>inleds </a:t>
            </a:r>
            <a:r>
              <a:rPr lang="sv-SE" sz="2400" b="1" dirty="0" smtClean="0">
                <a:latin typeface="Arial" panose="020B0604020202020204" pitchFamily="34" charset="0"/>
                <a:cs typeface="Arial" panose="020B0604020202020204" pitchFamily="34" charset="0"/>
              </a:rPr>
              <a:t>den </a:t>
            </a:r>
            <a:r>
              <a:rPr lang="sv-SE" sz="2400" b="1" dirty="0">
                <a:latin typeface="Arial" panose="020B0604020202020204" pitchFamily="34" charset="0"/>
                <a:cs typeface="Arial" panose="020B0604020202020204" pitchFamily="34" charset="0"/>
              </a:rPr>
              <a:t>1 oktober 2022</a:t>
            </a:r>
            <a:r>
              <a:rPr lang="sv-SE" sz="2400" b="1" dirty="0" smtClean="0">
                <a:latin typeface="Arial" panose="020B0604020202020204" pitchFamily="34" charset="0"/>
                <a:cs typeface="Arial" panose="020B0604020202020204" pitchFamily="34" charset="0"/>
              </a:rPr>
              <a:t>.</a:t>
            </a:r>
            <a:endParaRPr lang="sv-SE" sz="2400" b="1" dirty="0">
              <a:latin typeface="Arial" panose="020B0604020202020204" pitchFamily="34" charset="0"/>
              <a:cs typeface="Arial" panose="020B0604020202020204" pitchFamily="34" charset="0"/>
            </a:endParaRPr>
          </a:p>
        </p:txBody>
      </p:sp>
      <p:pic>
        <p:nvPicPr>
          <p:cNvPr id="4" name="Bildobjekt 3"/>
          <p:cNvPicPr>
            <a:picLocks noChangeAspect="1"/>
          </p:cNvPicPr>
          <p:nvPr/>
        </p:nvPicPr>
        <p:blipFill rotWithShape="1">
          <a:blip r:embed="rId3" cstate="print">
            <a:extLst>
              <a:ext uri="{28A0092B-C50C-407E-A947-70E740481C1C}">
                <a14:useLocalDpi xmlns:a14="http://schemas.microsoft.com/office/drawing/2010/main" val="0"/>
              </a:ext>
            </a:extLst>
          </a:blip>
          <a:srcRect l="91072" t="1325" r="271" b="1532"/>
          <a:stretch/>
        </p:blipFill>
        <p:spPr>
          <a:xfrm rot="5400000">
            <a:off x="5730432" y="-5730430"/>
            <a:ext cx="779139" cy="12240000"/>
          </a:xfrm>
          <a:prstGeom prst="rect">
            <a:avLst/>
          </a:prstGeom>
        </p:spPr>
      </p:pic>
      <p:pic>
        <p:nvPicPr>
          <p:cNvPr id="5" name="Bildobjekt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59531" y="201211"/>
            <a:ext cx="1208858" cy="351326"/>
          </a:xfrm>
          <a:prstGeom prst="rect">
            <a:avLst/>
          </a:prstGeom>
        </p:spPr>
      </p:pic>
      <p:pic>
        <p:nvPicPr>
          <p:cNvPr id="7" name="Bildobjekt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911931" y="353611"/>
            <a:ext cx="1208858" cy="351326"/>
          </a:xfrm>
          <a:prstGeom prst="rect">
            <a:avLst/>
          </a:prstGeom>
        </p:spPr>
      </p:pic>
    </p:spTree>
    <p:extLst>
      <p:ext uri="{BB962C8B-B14F-4D97-AF65-F5344CB8AC3E}">
        <p14:creationId xmlns:p14="http://schemas.microsoft.com/office/powerpoint/2010/main" val="20978018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vart med vit.pptx" id="{E89158B3-841C-4AB0-A5B8-6196428699FF}" vid="{8072E51C-3D16-4037-94C4-AF839D371712}"/>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Svart med vit</Template>
  <TotalTime>11514</TotalTime>
  <Words>1584</Words>
  <Application>Microsoft Office PowerPoint</Application>
  <PresentationFormat>Bredbild</PresentationFormat>
  <Paragraphs>137</Paragraphs>
  <Slides>15</Slides>
  <Notes>15</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15</vt:i4>
      </vt:variant>
    </vt:vector>
  </HeadingPairs>
  <TitlesOfParts>
    <vt:vector size="20" baseType="lpstr">
      <vt:lpstr>Arial</vt:lpstr>
      <vt:lpstr>Calibri</vt:lpstr>
      <vt:lpstr>Calibri Light</vt:lpstr>
      <vt:lpstr>Legato-Bold</vt:lpstr>
      <vt:lpstr>Office-tema</vt:lpstr>
      <vt:lpstr>PowerPoint-presentation</vt:lpstr>
      <vt:lpstr>En historisk reform</vt:lpstr>
      <vt:lpstr>Kompetens ger trygghet</vt:lpstr>
      <vt:lpstr>Grundläggande omställnings-  och kompetensstöd</vt:lpstr>
      <vt:lpstr>Fler får tillgång till omställningsstöd</vt:lpstr>
      <vt:lpstr>Villkor för grundläggande  omställnings- och kompetensstöd</vt:lpstr>
      <vt:lpstr>Tjänster i det grundläggande stödet</vt:lpstr>
      <vt:lpstr>Tjänster i det grundläggande stödet forts.</vt:lpstr>
      <vt:lpstr>Reglering och start för grundläggande stöd</vt:lpstr>
      <vt:lpstr>Statligt omställningsstudiestöd</vt:lpstr>
      <vt:lpstr>Kompletterande omställningsstudiestöd</vt:lpstr>
      <vt:lpstr>Utbildningar som ger rätt till studiestöd </vt:lpstr>
      <vt:lpstr>Utbildningar som inte ger rätt till stöd </vt:lpstr>
      <vt:lpstr>Avtalat kortvarigt studiestöd</vt:lpstr>
      <vt:lpstr>t</vt:lpstr>
    </vt:vector>
  </TitlesOfParts>
  <Company>IF Metall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Mikael Hägg</dc:creator>
  <cp:lastModifiedBy>Lisa Wernstedt</cp:lastModifiedBy>
  <cp:revision>217</cp:revision>
  <dcterms:created xsi:type="dcterms:W3CDTF">2021-09-02T08:31:04Z</dcterms:created>
  <dcterms:modified xsi:type="dcterms:W3CDTF">2021-11-26T12:00:32Z</dcterms:modified>
</cp:coreProperties>
</file>